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handoutMasterIdLst>
    <p:handoutMasterId r:id="rId16"/>
  </p:handoutMasterIdLst>
  <p:sldIdLst>
    <p:sldId id="257" r:id="rId2"/>
    <p:sldId id="259" r:id="rId3"/>
    <p:sldId id="321" r:id="rId4"/>
    <p:sldId id="323" r:id="rId5"/>
    <p:sldId id="325" r:id="rId6"/>
    <p:sldId id="326" r:id="rId7"/>
    <p:sldId id="327" r:id="rId8"/>
    <p:sldId id="328" r:id="rId9"/>
    <p:sldId id="329" r:id="rId10"/>
    <p:sldId id="330" r:id="rId11"/>
    <p:sldId id="331" r:id="rId12"/>
    <p:sldId id="332" r:id="rId13"/>
    <p:sldId id="333" r:id="rId14"/>
  </p:sldIdLst>
  <p:sldSz cx="13003213" cy="9747250"/>
  <p:notesSz cx="6858000" cy="9144000"/>
  <p:custDataLst>
    <p:tags r:id="rId18"/>
  </p:custDataLst>
  <p:defaultTextStyle>
    <a:defPPr>
      <a:defRPr lang="en-US"/>
    </a:defPPr>
    <a:lvl1pPr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1pPr>
    <a:lvl2pPr marL="649288" indent="-192088"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2pPr>
    <a:lvl3pPr marL="1298575" indent="-384175"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3pPr>
    <a:lvl4pPr marL="1949450" indent="-577850"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4pPr>
    <a:lvl5pPr marL="2598738" indent="-769938" algn="l" defTabSz="649288" rtl="0" fontAlgn="base">
      <a:spcBef>
        <a:spcPct val="0"/>
      </a:spcBef>
      <a:spcAft>
        <a:spcPct val="0"/>
      </a:spcAft>
      <a:defRPr sz="26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6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6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6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6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outline"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97C0D6"/>
    <a:srgbClr val="E4E4E5"/>
    <a:srgbClr val="6F7173"/>
    <a:srgbClr val="38A6D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3932" autoAdjust="0"/>
  </p:normalViewPr>
  <p:slideViewPr>
    <p:cSldViewPr snapToGrid="0" showGuides="1">
      <p:cViewPr>
        <p:scale>
          <a:sx n="75" d="100"/>
          <a:sy n="75" d="100"/>
        </p:scale>
        <p:origin x="-1848" y="384"/>
      </p:cViewPr>
      <p:guideLst>
        <p:guide orient="horz" pos="1405"/>
        <p:guide orient="horz" pos="477"/>
        <p:guide pos="3896"/>
      </p:guideLst>
    </p:cSldViewPr>
  </p:slid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interSettings" Target="printerSettings/printerSettings1.bin"/><Relationship Id="rId18" Type="http://schemas.openxmlformats.org/officeDocument/2006/relationships/tags" Target="tags/tag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23E93F-DCA7-8649-992E-9FED34BB79D1}" type="datetime1">
              <a:rPr lang="en-US" smtClean="0"/>
              <a:t>5/17/13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8ABA4B8-DBDA-4B4F-8870-AE709A12366C}" type="slidenum">
              <a:rPr lang="en-US" smtClean="0"/>
              <a:t>‹#›</a:t>
            </a:fld>
            <a:endParaRPr lang="en-US"/>
          </a:p>
        </p:txBody>
      </p:sp>
    </p:spTree>
    <p:extLst>
      <p:ext uri="{BB962C8B-B14F-4D97-AF65-F5344CB8AC3E}">
        <p14:creationId xmlns:p14="http://schemas.microsoft.com/office/powerpoint/2010/main" val="255244732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3D3F85F2-7ED2-DA4F-8404-0ABF1E7407BA}" type="datetime1">
              <a:rPr lang="en-US" smtClean="0"/>
              <a:t>5/17/13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650001"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915BDD9D-2975-C04C-9C72-7945DB1F6139}" type="slidenum">
              <a:rPr lang="en-US"/>
              <a:pPr/>
              <a:t>‹#›</a:t>
            </a:fld>
            <a:endParaRPr lang="en-US"/>
          </a:p>
        </p:txBody>
      </p:sp>
    </p:spTree>
    <p:extLst>
      <p:ext uri="{BB962C8B-B14F-4D97-AF65-F5344CB8AC3E}">
        <p14:creationId xmlns:p14="http://schemas.microsoft.com/office/powerpoint/2010/main" val="485150553"/>
      </p:ext>
    </p:extLst>
  </p:cSld>
  <p:clrMap bg1="lt1" tx1="dk1" bg2="lt2" tx2="dk2" accent1="accent1" accent2="accent2" accent3="accent3" accent4="accent4" accent5="accent5" accent6="accent6" hlink="hlink" folHlink="folHlink"/>
  <p:hf hdr="0" ftr="0" dt="0"/>
  <p:notesStyle>
    <a:lvl1pPr algn="l" defTabSz="649288" rtl="0" eaLnBrk="0" fontAlgn="base" hangingPunct="0">
      <a:spcBef>
        <a:spcPct val="30000"/>
      </a:spcBef>
      <a:spcAft>
        <a:spcPct val="0"/>
      </a:spcAft>
      <a:defRPr sz="1700" kern="1200">
        <a:solidFill>
          <a:schemeClr val="tx1"/>
        </a:solidFill>
        <a:latin typeface="+mn-lt"/>
        <a:ea typeface="ＭＳ Ｐゴシック" charset="0"/>
        <a:cs typeface="ＭＳ Ｐゴシック" charset="0"/>
      </a:defRPr>
    </a:lvl1pPr>
    <a:lvl2pPr marL="64928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2pPr>
    <a:lvl3pPr marL="1298575"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3pPr>
    <a:lvl4pPr marL="1949450"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4pPr>
    <a:lvl5pPr marL="2598738" algn="l" defTabSz="649288" rtl="0" eaLnBrk="0" fontAlgn="base" hangingPunct="0">
      <a:spcBef>
        <a:spcPct val="30000"/>
      </a:spcBef>
      <a:spcAft>
        <a:spcPct val="0"/>
      </a:spcAft>
      <a:defRPr sz="1700" kern="1200">
        <a:solidFill>
          <a:schemeClr val="tx1"/>
        </a:solidFill>
        <a:latin typeface="+mn-lt"/>
        <a:ea typeface="ＭＳ Ｐゴシック" charset="0"/>
        <a:cs typeface="+mn-cs"/>
      </a:defRPr>
    </a:lvl5pPr>
    <a:lvl6pPr marL="3250006" algn="l" defTabSz="650001" rtl="0" eaLnBrk="1" latinLnBrk="0" hangingPunct="1">
      <a:defRPr sz="1700" kern="1200">
        <a:solidFill>
          <a:schemeClr val="tx1"/>
        </a:solidFill>
        <a:latin typeface="+mn-lt"/>
        <a:ea typeface="+mn-ea"/>
        <a:cs typeface="+mn-cs"/>
      </a:defRPr>
    </a:lvl6pPr>
    <a:lvl7pPr marL="3900007" algn="l" defTabSz="650001" rtl="0" eaLnBrk="1" latinLnBrk="0" hangingPunct="1">
      <a:defRPr sz="1700" kern="1200">
        <a:solidFill>
          <a:schemeClr val="tx1"/>
        </a:solidFill>
        <a:latin typeface="+mn-lt"/>
        <a:ea typeface="+mn-ea"/>
        <a:cs typeface="+mn-cs"/>
      </a:defRPr>
    </a:lvl7pPr>
    <a:lvl8pPr marL="4550009" algn="l" defTabSz="650001" rtl="0" eaLnBrk="1" latinLnBrk="0" hangingPunct="1">
      <a:defRPr sz="1700" kern="1200">
        <a:solidFill>
          <a:schemeClr val="tx1"/>
        </a:solidFill>
        <a:latin typeface="+mn-lt"/>
        <a:ea typeface="+mn-ea"/>
        <a:cs typeface="+mn-cs"/>
      </a:defRPr>
    </a:lvl8pPr>
    <a:lvl9pPr marL="5200010" algn="l" defTabSz="650001"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Hello, this Sandro Guglielmin, I am responsible for the technical enablement of Sales Engineers and Consultants of both AppDynamics as well as our Partners and in this chapters we will talk about the fundamental Concepts that are behind AppDynamics. </a:t>
            </a:r>
          </a:p>
          <a:p>
            <a:endParaRPr lang="en-US" baseline="0" dirty="0" smtClean="0"/>
          </a:p>
          <a:p>
            <a:endParaRPr lang="en-US" baseline="0" dirty="0" smtClean="0"/>
          </a:p>
          <a:p>
            <a:r>
              <a:rPr lang="en-US" baseline="0" dirty="0" smtClean="0"/>
              <a:t>As with the previous chapter and the ones following, Please take your time to complete and understand each chapter thoroughly. Feel free to submit questions by email should you have any problems with attending the course or any part of it’s content.</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1</a:t>
            </a:fld>
            <a:endParaRPr lang="en-US"/>
          </a:p>
        </p:txBody>
      </p:sp>
    </p:spTree>
    <p:extLst>
      <p:ext uri="{BB962C8B-B14F-4D97-AF65-F5344CB8AC3E}">
        <p14:creationId xmlns:p14="http://schemas.microsoft.com/office/powerpoint/2010/main" val="18145260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play animation)</a:t>
            </a:r>
          </a:p>
          <a:p>
            <a:endParaRPr lang="en-US" baseline="0" dirty="0" smtClean="0"/>
          </a:p>
          <a:p>
            <a:r>
              <a:rPr lang="en-US" baseline="0" dirty="0" smtClean="0"/>
              <a:t>It should be clear now that the AppDynamics agent acts intelligently to distinct normal from non-normal performance</a:t>
            </a:r>
          </a:p>
          <a:p>
            <a:endParaRPr lang="en-US" baseline="0" dirty="0" smtClean="0"/>
          </a:p>
          <a:p>
            <a:r>
              <a:rPr lang="en-US" baseline="0" dirty="0" smtClean="0"/>
              <a:t>(Click, play animation)</a:t>
            </a:r>
          </a:p>
          <a:p>
            <a:endParaRPr lang="en-US" baseline="0" dirty="0" smtClean="0"/>
          </a:p>
          <a:p>
            <a:r>
              <a:rPr lang="en-US" baseline="0" dirty="0" smtClean="0"/>
              <a:t>With that distinction we can now focus on the non-normal performing requests and record all information that is relevant to allow for an effective root cause analysis, a trace of the method execution sequence,</a:t>
            </a:r>
          </a:p>
          <a:p>
            <a:endParaRPr lang="en-US" baseline="0" dirty="0" smtClean="0"/>
          </a:p>
          <a:p>
            <a:r>
              <a:rPr lang="en-US" baseline="0" dirty="0" smtClean="0"/>
              <a:t>(Click, play animation)</a:t>
            </a:r>
          </a:p>
          <a:p>
            <a:endParaRPr lang="en-US" baseline="0" dirty="0" smtClean="0"/>
          </a:p>
          <a:p>
            <a:r>
              <a:rPr lang="en-US" baseline="0" dirty="0" smtClean="0"/>
              <a:t> the payload of data sent by the end user request, data elements as they have been processed in various phases of by the execution, entries written to log files, the SQL statements used to query databases, stack traces in case of exceptions. All this information is captured by the agent in what we call a snapshot, but again, only if the transaction is slow! AppDynamics finds slow transactions automatically, and it captures all relevant information needed to do root cause analysis with a snapshot. By being able to do this selectively we keep the overhead, the additional </a:t>
            </a:r>
            <a:r>
              <a:rPr lang="en-US" baseline="0" dirty="0" err="1" smtClean="0"/>
              <a:t>cpu</a:t>
            </a:r>
            <a:r>
              <a:rPr lang="en-US" baseline="0" dirty="0" smtClean="0"/>
              <a:t> used just for the purpose of monitoring to a very minimum! Other APM tools can only either trace everything or nothing, causing either too much overhead or not capturing enough information. This ability is a major key technical differentiation. Be sure to well internalize these ‘mechanics’.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10</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play animation)</a:t>
            </a:r>
          </a:p>
          <a:p>
            <a:endParaRPr lang="en-US" baseline="0" dirty="0" smtClean="0"/>
          </a:p>
          <a:p>
            <a:r>
              <a:rPr lang="en-US" baseline="0" dirty="0" smtClean="0"/>
              <a:t>And now we do have the ideal prerequisites.  Both </a:t>
            </a:r>
            <a:r>
              <a:rPr lang="en-US" baseline="0" dirty="0" err="1" smtClean="0"/>
              <a:t>Dev</a:t>
            </a:r>
            <a:r>
              <a:rPr lang="en-US" baseline="0" dirty="0" smtClean="0"/>
              <a:t> and Ops team can focus on their respective tasks as AppDynamics will constantly monitor for performance problems and provide snapshots when needed for the </a:t>
            </a:r>
            <a:r>
              <a:rPr lang="en-US" baseline="0" dirty="0" err="1" smtClean="0"/>
              <a:t>dev</a:t>
            </a:r>
            <a:r>
              <a:rPr lang="en-US" baseline="0" dirty="0" smtClean="0"/>
              <a:t> team to quickly analyze and implement corrections if necessary.</a:t>
            </a:r>
          </a:p>
          <a:p>
            <a:endParaRPr lang="en-US" baseline="0" dirty="0" smtClean="0"/>
          </a:p>
          <a:p>
            <a:r>
              <a:rPr lang="en-US" baseline="0" dirty="0" smtClean="0"/>
              <a:t>Yet there is one scenario that is not covered yet. A systemic issue can wreak havoc and even cause carefully balanced baselines and thresholds to not accurately reflect the current situation. If for example a database crashes, all of a sudden all requests making calls to that database would, according to their baselines become slow, causing AppDynamics to record a large number of snapshots which in turn would negatively affect overhead, using up more </a:t>
            </a:r>
            <a:r>
              <a:rPr lang="en-US" baseline="0" dirty="0" err="1" smtClean="0"/>
              <a:t>cpu</a:t>
            </a:r>
            <a:r>
              <a:rPr lang="en-US" baseline="0" dirty="0" smtClean="0"/>
              <a:t> right in a moment when the application is already in a precarious state! </a:t>
            </a:r>
          </a:p>
          <a:p>
            <a:r>
              <a:rPr lang="en-US" baseline="0" dirty="0" smtClean="0"/>
              <a:t>In order to prevent this scenario fro happening AppDynamics knows the concept od a Diagnostic session. A diagnostic session is a contract, a stipulation that under extreme circumstances expressed in a threshold of slow and/or </a:t>
            </a:r>
            <a:r>
              <a:rPr lang="en-US" baseline="0" dirty="0" err="1" smtClean="0"/>
              <a:t>erro’ed</a:t>
            </a:r>
            <a:r>
              <a:rPr lang="en-US" baseline="0" dirty="0" smtClean="0"/>
              <a:t> requests per minutes, instead of indiscriminately recording snapshots for all slow requests only a preset number of snapshots for a preset amount of time will be recorded. This stipulation will avoid escalating overhead impact on an application afflicted by a systemic issue. The reason why this approach is viable is simple. All requests are slow for the same reason (in our example all requests are slow because they time out because of a missing database connection)! We do not need a snapshot for every request, a few snapshots all confirming the same root cause are sufficient!</a:t>
            </a:r>
          </a:p>
          <a:p>
            <a:endParaRPr lang="en-US" baseline="0" dirty="0" smtClean="0"/>
          </a:p>
          <a:p>
            <a:r>
              <a:rPr lang="en-US" baseline="0" dirty="0" smtClean="0"/>
              <a:t>Let’s walk thru an example</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11</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assume we have an application in production with a constant load of 100 requests per minute. Let’s also assume that the diagnostic session settings, are set to 20% of slow requests per minute, meaning if I have more than 20% slow requests compared to the total requests per minute then a diagnostic </a:t>
            </a:r>
            <a:r>
              <a:rPr lang="en-US" baseline="0" dirty="0" err="1" smtClean="0"/>
              <a:t>sesison</a:t>
            </a:r>
            <a:r>
              <a:rPr lang="en-US" baseline="0" dirty="0" smtClean="0"/>
              <a:t> </a:t>
            </a:r>
            <a:r>
              <a:rPr lang="en-US" baseline="0" dirty="0" err="1" smtClean="0"/>
              <a:t>dhould</a:t>
            </a:r>
            <a:r>
              <a:rPr lang="en-US" baseline="0" dirty="0" smtClean="0"/>
              <a:t> take control over how it is decided when to take a snapshot. Let’s also assume that the </a:t>
            </a:r>
            <a:r>
              <a:rPr lang="en-US" baseline="0" dirty="0" err="1" smtClean="0"/>
              <a:t>dianostic</a:t>
            </a:r>
            <a:r>
              <a:rPr lang="en-US" baseline="0" dirty="0" smtClean="0"/>
              <a:t> session is to last for 3 minutes and should take 5 snapshots per minute. All these settings are of course configurable.</a:t>
            </a:r>
          </a:p>
          <a:p>
            <a:endParaRPr lang="en-US" baseline="0" dirty="0" smtClean="0"/>
          </a:p>
          <a:p>
            <a:r>
              <a:rPr lang="en-US" baseline="0" dirty="0" smtClean="0"/>
              <a:t>Click</a:t>
            </a:r>
          </a:p>
          <a:p>
            <a:endParaRPr lang="en-US" baseline="0" dirty="0" smtClean="0"/>
          </a:p>
          <a:p>
            <a:r>
              <a:rPr lang="en-US" baseline="0" dirty="0" smtClean="0"/>
              <a:t>With a constant load of 100 requests per minute, if we have 10 slow requests from minute 10:00 to 10:01 we’ll get 10 snapshots, one for each slow request as it is the default behavior.</a:t>
            </a:r>
          </a:p>
          <a:p>
            <a:endParaRPr lang="en-US" baseline="0" dirty="0" smtClean="0"/>
          </a:p>
          <a:p>
            <a:r>
              <a:rPr lang="en-US" baseline="0" dirty="0" smtClean="0"/>
              <a:t>Click</a:t>
            </a:r>
          </a:p>
          <a:p>
            <a:endParaRPr lang="en-US" baseline="0" dirty="0" smtClean="0"/>
          </a:p>
          <a:p>
            <a:r>
              <a:rPr lang="en-US" baseline="0" dirty="0" smtClean="0"/>
              <a:t> During minute 10:01 to 10:02 we have 22 slow requests and we will take 22 snapshots. We also have crossed the threshold, so now form the next minute on, a diagnostic session will take over.</a:t>
            </a:r>
          </a:p>
          <a:p>
            <a:endParaRPr lang="en-US" baseline="0" dirty="0" smtClean="0"/>
          </a:p>
          <a:p>
            <a:r>
              <a:rPr lang="en-US" baseline="0" dirty="0" smtClean="0"/>
              <a:t>Click</a:t>
            </a:r>
          </a:p>
          <a:p>
            <a:endParaRPr lang="en-US" baseline="0" dirty="0" smtClean="0"/>
          </a:p>
          <a:p>
            <a:r>
              <a:rPr lang="en-US" baseline="0" dirty="0" smtClean="0"/>
              <a:t>Now for the next three minutes we will get 5 snapshots independently of how many slow snapshots there really are. The likelihood that all these requests are slow for the same reason is very high, thus even the few </a:t>
            </a:r>
            <a:r>
              <a:rPr lang="en-US" baseline="0" dirty="0" err="1" smtClean="0"/>
              <a:t>sanpshots</a:t>
            </a:r>
            <a:r>
              <a:rPr lang="en-US" baseline="0" dirty="0" smtClean="0"/>
              <a:t> taken will point to the common root cause.</a:t>
            </a:r>
          </a:p>
          <a:p>
            <a:endParaRPr lang="en-US" baseline="0" dirty="0" smtClean="0"/>
          </a:p>
          <a:p>
            <a:r>
              <a:rPr lang="en-US" baseline="0" dirty="0" smtClean="0"/>
              <a:t>Click</a:t>
            </a:r>
          </a:p>
          <a:p>
            <a:endParaRPr lang="en-US" baseline="0" dirty="0" smtClean="0"/>
          </a:p>
          <a:p>
            <a:r>
              <a:rPr lang="en-US" baseline="0" dirty="0" smtClean="0"/>
              <a:t>After the stipulated period, the diagnostic session ends and the default behavior of determining snapshots will again be in effect. One can also configure the wait time between diagnostic sessions.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12</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r>
              <a:rPr lang="en-US" baseline="0" dirty="0" smtClean="0"/>
              <a:t> from slide</a:t>
            </a:r>
          </a:p>
          <a:p>
            <a:endParaRPr lang="en-US" baseline="0" dirty="0" smtClean="0"/>
          </a:p>
          <a:p>
            <a:r>
              <a:rPr lang="en-US" baseline="0" dirty="0" smtClean="0"/>
              <a:t>Feel free to repeat this chapter should there be any aspect that is no clear to you. Do so </a:t>
            </a:r>
            <a:r>
              <a:rPr lang="en-US" baseline="0" dirty="0" err="1" smtClean="0"/>
              <a:t>befre</a:t>
            </a:r>
            <a:r>
              <a:rPr lang="en-US" baseline="0" dirty="0" smtClean="0"/>
              <a:t> you start the next chapter. Thank You for your time and attention</a:t>
            </a:r>
          </a:p>
          <a:p>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13</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look at the main functional areas and understand how and also why  we built </a:t>
            </a:r>
            <a:r>
              <a:rPr lang="en-US" baseline="0" dirty="0" err="1" smtClean="0"/>
              <a:t>Appdynamics</a:t>
            </a:r>
            <a:r>
              <a:rPr lang="en-US" baseline="0" dirty="0" smtClean="0"/>
              <a:t> the way it is built and why it works the way it works.</a:t>
            </a:r>
          </a:p>
          <a:p>
            <a:endParaRPr lang="en-US" baseline="0" dirty="0" smtClean="0"/>
          </a:p>
          <a:p>
            <a:r>
              <a:rPr lang="en-US" baseline="0" dirty="0" smtClean="0"/>
              <a:t>At the end of this chapter you should </a:t>
            </a:r>
            <a:r>
              <a:rPr lang="en-US" baseline="0" dirty="0" smtClean="0"/>
              <a:t>feel comfortable with explaining in broad strokes the conceptual foundations that characterize AppDynamics. You should internalize how this foundation is the basis for the Value Proposition it brings to a customer and how this value is realized.</a:t>
            </a:r>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2</a:t>
            </a:fld>
            <a:endParaRPr lang="en-US"/>
          </a:p>
        </p:txBody>
      </p:sp>
    </p:spTree>
    <p:extLst>
      <p:ext uri="{BB962C8B-B14F-4D97-AF65-F5344CB8AC3E}">
        <p14:creationId xmlns:p14="http://schemas.microsoft.com/office/powerpoint/2010/main" val="2824092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 overview of the topics in this chapter</a:t>
            </a:r>
          </a:p>
          <a:p>
            <a:endParaRPr lang="en-US" dirty="0" smtClean="0"/>
          </a:p>
          <a:p>
            <a:r>
              <a:rPr lang="en-US" dirty="0" smtClean="0"/>
              <a:t>First we want to set the context and analyze</a:t>
            </a:r>
            <a:r>
              <a:rPr lang="en-US" baseline="0" dirty="0" smtClean="0"/>
              <a:t> what creates the need for APM solutions in the first place, where the problem actually lies that we address. </a:t>
            </a:r>
          </a:p>
          <a:p>
            <a:endParaRPr lang="en-US" baseline="0" dirty="0" smtClean="0"/>
          </a:p>
          <a:p>
            <a:r>
              <a:rPr lang="en-US" baseline="0" dirty="0" smtClean="0"/>
              <a:t>With that background </a:t>
            </a:r>
            <a:r>
              <a:rPr lang="en-US" dirty="0" smtClean="0"/>
              <a:t>We will then focus</a:t>
            </a:r>
            <a:r>
              <a:rPr lang="en-US" baseline="0" dirty="0" smtClean="0"/>
              <a:t> on understanding why </a:t>
            </a:r>
            <a:r>
              <a:rPr lang="en-US" baseline="0" dirty="0" err="1" smtClean="0"/>
              <a:t>Appdynamics</a:t>
            </a:r>
            <a:r>
              <a:rPr lang="en-US" baseline="0" dirty="0" smtClean="0"/>
              <a:t> focuses it’s Management capabilities on Transactions, Business Transactions as we call them. You have heard this term before and will </a:t>
            </a:r>
            <a:r>
              <a:rPr lang="en-US" baseline="0" dirty="0" smtClean="0"/>
              <a:t>hear it again many more times. Suffice to say for the Moment that a Business Transaction  really is the main building Block for AppDynamics to realize it’s vision of APM.</a:t>
            </a:r>
            <a:endParaRPr lang="en-US" baseline="0" dirty="0" smtClean="0"/>
          </a:p>
          <a:p>
            <a:endParaRPr lang="en-US" baseline="0" dirty="0" smtClean="0"/>
          </a:p>
          <a:p>
            <a:r>
              <a:rPr lang="en-US" baseline="0" dirty="0" smtClean="0"/>
              <a:t>We also want to understand </a:t>
            </a:r>
            <a:r>
              <a:rPr lang="en-US" baseline="0" dirty="0" smtClean="0"/>
              <a:t>how </a:t>
            </a:r>
            <a:r>
              <a:rPr lang="en-US" baseline="0" dirty="0" err="1" smtClean="0"/>
              <a:t>Appdynamics</a:t>
            </a:r>
            <a:r>
              <a:rPr lang="en-US" baseline="0" dirty="0" smtClean="0"/>
              <a:t> </a:t>
            </a:r>
            <a:r>
              <a:rPr lang="en-US" baseline="0" dirty="0" smtClean="0"/>
              <a:t>determines Performance and applies it in real time in it’s Decision Making Process. This is actually one of core </a:t>
            </a:r>
            <a:r>
              <a:rPr lang="en-US" baseline="0" dirty="0" smtClean="0"/>
              <a:t>functionalities upon </a:t>
            </a:r>
            <a:r>
              <a:rPr lang="en-US" baseline="0" dirty="0" smtClean="0"/>
              <a:t>which our solution and ultimately our value proposition rests.</a:t>
            </a:r>
          </a:p>
          <a:p>
            <a:endParaRPr lang="en-US" baseline="0" dirty="0" smtClean="0"/>
          </a:p>
          <a:p>
            <a:r>
              <a:rPr lang="en-US" baseline="0" dirty="0" smtClean="0"/>
              <a:t>We then </a:t>
            </a:r>
            <a:r>
              <a:rPr lang="en-US" baseline="0" dirty="0" smtClean="0"/>
              <a:t>will take </a:t>
            </a:r>
            <a:r>
              <a:rPr lang="en-US" baseline="0" dirty="0" smtClean="0"/>
              <a:t>a look at how Diagnostics is performed, what we mean by it, what triggers it and what data elements are </a:t>
            </a:r>
            <a:r>
              <a:rPr lang="en-US" baseline="0" dirty="0" smtClean="0"/>
              <a:t>collected. We’ll introduce the concepts of snapshots and </a:t>
            </a:r>
            <a:r>
              <a:rPr lang="en-US" baseline="0" smtClean="0"/>
              <a:t>Diagnostic sessions.</a:t>
            </a:r>
            <a:endParaRPr lang="en-US" baseline="0" dirty="0" smtClean="0"/>
          </a:p>
          <a:p>
            <a:endParaRPr lang="en-US" baseline="0" dirty="0" smtClean="0"/>
          </a:p>
          <a:p>
            <a:r>
              <a:rPr lang="en-US" baseline="0" dirty="0" smtClean="0"/>
              <a:t>Let’s start with setting context.</a:t>
            </a:r>
            <a:endParaRPr lang="en-US" dirty="0"/>
          </a:p>
        </p:txBody>
      </p:sp>
      <p:sp>
        <p:nvSpPr>
          <p:cNvPr id="4" name="Slide Number Placeholder 3"/>
          <p:cNvSpPr>
            <a:spLocks noGrp="1"/>
          </p:cNvSpPr>
          <p:nvPr>
            <p:ph type="sldNum" sz="quarter" idx="10"/>
          </p:nvPr>
        </p:nvSpPr>
        <p:spPr/>
        <p:txBody>
          <a:bodyPr/>
          <a:lstStyle/>
          <a:p>
            <a:fld id="{915BDD9D-2975-C04C-9C72-7945DB1F6139}" type="slidenum">
              <a:rPr lang="en-US" smtClean="0"/>
              <a:pPr/>
              <a:t>3</a:t>
            </a:fld>
            <a:endParaRPr lang="en-US"/>
          </a:p>
        </p:txBody>
      </p:sp>
    </p:spTree>
    <p:extLst>
      <p:ext uri="{BB962C8B-B14F-4D97-AF65-F5344CB8AC3E}">
        <p14:creationId xmlns:p14="http://schemas.microsoft.com/office/powerpoint/2010/main" val="282145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(Click (image rotates in)</a:t>
            </a:r>
          </a:p>
          <a:p>
            <a:endParaRPr lang="en-US" baseline="0" dirty="0" smtClean="0"/>
          </a:p>
          <a:p>
            <a:r>
              <a:rPr lang="en-US" baseline="0" dirty="0" smtClean="0"/>
              <a:t>In </a:t>
            </a:r>
            <a:r>
              <a:rPr lang="en-US" baseline="0" dirty="0" smtClean="0"/>
              <a:t>a perfect world the </a:t>
            </a:r>
            <a:r>
              <a:rPr lang="en-US" baseline="0" dirty="0" err="1" smtClean="0"/>
              <a:t>dev</a:t>
            </a:r>
            <a:r>
              <a:rPr lang="en-US" baseline="0" dirty="0" smtClean="0"/>
              <a:t> teams would simply write new code, add new functionalities, satisfy </a:t>
            </a:r>
            <a:r>
              <a:rPr lang="en-US" baseline="0" dirty="0" err="1" smtClean="0"/>
              <a:t>enhacmeent</a:t>
            </a:r>
            <a:r>
              <a:rPr lang="en-US" baseline="0" dirty="0" smtClean="0"/>
              <a:t> requests. Ops on the other hand </a:t>
            </a:r>
            <a:r>
              <a:rPr lang="en-US" baseline="0" dirty="0" err="1" smtClean="0"/>
              <a:t>woud</a:t>
            </a:r>
            <a:r>
              <a:rPr lang="en-US" baseline="0" dirty="0" smtClean="0"/>
              <a:t> simply run and scale applications on their production system and the </a:t>
            </a:r>
            <a:r>
              <a:rPr lang="en-US" baseline="0" dirty="0" smtClean="0"/>
              <a:t>two Teams would happily ride into the sunset together, metaphorically speaking.</a:t>
            </a:r>
            <a:endParaRPr lang="en-US" baseline="0" dirty="0" smtClean="0"/>
          </a:p>
          <a:p>
            <a:endParaRPr lang="en-US" baseline="0" dirty="0" smtClean="0"/>
          </a:p>
          <a:p>
            <a:r>
              <a:rPr lang="en-US" baseline="0" dirty="0" smtClean="0"/>
              <a:t>Click (overlay image)</a:t>
            </a:r>
          </a:p>
          <a:p>
            <a:endParaRPr lang="en-US" baseline="0" dirty="0" smtClean="0"/>
          </a:p>
          <a:p>
            <a:r>
              <a:rPr lang="en-US" baseline="0" dirty="0" smtClean="0"/>
              <a:t>In the Real World however things are not as smooth, problems do happen in production impacting end uses, customers, directly affecting revenue. Resolution of these problems is often difficult. Teams from across the </a:t>
            </a:r>
            <a:r>
              <a:rPr lang="en-US" baseline="0" dirty="0" err="1" smtClean="0"/>
              <a:t>Dev</a:t>
            </a:r>
            <a:r>
              <a:rPr lang="en-US" baseline="0" dirty="0" smtClean="0"/>
              <a:t> / Ops divide need to collaborate to isolate the issue, often under time pressure while leaving their actual work waiting. </a:t>
            </a:r>
          </a:p>
          <a:p>
            <a:endParaRPr lang="en-US" baseline="0" dirty="0" smtClean="0"/>
          </a:p>
          <a:p>
            <a:r>
              <a:rPr lang="en-US" baseline="0" dirty="0" smtClean="0"/>
              <a:t>This scenario is not unusual at all and it is the very reason why there is a Market for APM. AppDynamics is the first APM solution to address this problem from the Production Point of View, enabling the reduction of MTTR, the mean time to repair a problem</a:t>
            </a:r>
            <a:r>
              <a:rPr lang="en-US" baseline="0" dirty="0" smtClean="0"/>
              <a:t>. And, now with the latest release </a:t>
            </a:r>
            <a:r>
              <a:rPr lang="en-US" baseline="0" dirty="0" smtClean="0"/>
              <a:t>also addresses the End User Visibility as well as the Database Monitoring Requirements that often are often inherently connected with the main concern of APM.</a:t>
            </a:r>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4</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can this problem be tackled. The past monitoring approaches focused on the infrastructure, servers, networks, Disk Storage devices were monitored and still are being monitored for that matter.</a:t>
            </a:r>
          </a:p>
          <a:p>
            <a:endParaRPr lang="en-US" baseline="0" dirty="0" smtClean="0"/>
          </a:p>
          <a:p>
            <a:r>
              <a:rPr lang="en-US" baseline="0" dirty="0" smtClean="0"/>
              <a:t>But the utilization metrics provided with System monitoring tools were essentially used as proxies for application health and with the change in how compute infrastructure is being used this is no longer a viable option. </a:t>
            </a:r>
          </a:p>
          <a:p>
            <a:endParaRPr lang="en-US" baseline="0" dirty="0" smtClean="0"/>
          </a:p>
          <a:p>
            <a:r>
              <a:rPr lang="en-US" baseline="0" dirty="0" smtClean="0"/>
              <a:t>With the advent of compute clouds Servers no longer need to be purchased and installed and deployed. They are rather provisioned on demand, dynamically depending on load. Causing system monitoring metrics to loose their relevance with regards to be able to give any indication of the applications performance.</a:t>
            </a:r>
          </a:p>
          <a:p>
            <a:endParaRPr lang="en-US" baseline="0" dirty="0" smtClean="0"/>
          </a:p>
          <a:p>
            <a:r>
              <a:rPr lang="en-US" baseline="0" dirty="0" smtClean="0"/>
              <a:t>(click, fly in image)</a:t>
            </a:r>
          </a:p>
          <a:p>
            <a:endParaRPr lang="en-US" baseline="0" dirty="0" smtClean="0"/>
          </a:p>
          <a:p>
            <a:r>
              <a:rPr lang="en-US" baseline="0" dirty="0" smtClean="0"/>
              <a:t>A much better approach is to get to ‘higher ground’, to monitor the end user activity in a transactional context. It does not matter whether an application is currently running on 1 or a 100 or a 1000 servers, the response time to the user needs to be consistent. That’s why </a:t>
            </a:r>
            <a:r>
              <a:rPr lang="en-US" baseline="0" dirty="0" smtClean="0"/>
              <a:t>monitoring </a:t>
            </a:r>
            <a:r>
              <a:rPr lang="en-US" baseline="0" dirty="0" smtClean="0"/>
              <a:t>by </a:t>
            </a:r>
            <a:r>
              <a:rPr lang="en-US" baseline="0" dirty="0" smtClean="0"/>
              <a:t>transaction’ </a:t>
            </a:r>
            <a:r>
              <a:rPr lang="en-US" baseline="0" dirty="0" smtClean="0"/>
              <a:t>is much better than any proxy metric</a:t>
            </a:r>
            <a:r>
              <a:rPr lang="en-US" baseline="0" dirty="0" smtClean="0"/>
              <a:t>. But do not confuse this approach with End User Monitoring in the traditional Sense. EUM does not give nay details about application execution, what we are talking about here is application performance in context with a End Users Business activity. That is what Business Transactions represent.</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5</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Another trend makes System Monitoring irrelevant for Application Monitoring. Modern Service Oriented Architectures move applications away from monolithic deployments </a:t>
            </a:r>
            <a:endParaRPr lang="en-US" baseline="0" dirty="0" smtClean="0"/>
          </a:p>
          <a:p>
            <a:endParaRPr lang="en-US" baseline="0" dirty="0" smtClean="0"/>
          </a:p>
          <a:p>
            <a:r>
              <a:rPr lang="en-US" baseline="0" dirty="0" smtClean="0"/>
              <a:t>(Click)</a:t>
            </a:r>
          </a:p>
          <a:p>
            <a:endParaRPr lang="en-US" baseline="0" dirty="0" smtClean="0"/>
          </a:p>
          <a:p>
            <a:r>
              <a:rPr lang="en-US" baseline="0" dirty="0" smtClean="0"/>
              <a:t>towards </a:t>
            </a:r>
            <a:r>
              <a:rPr lang="en-US" baseline="0" dirty="0" smtClean="0"/>
              <a:t>systems distributed over a number of Servers, with distinct services running on separate machines. </a:t>
            </a:r>
            <a:r>
              <a:rPr lang="en-US" baseline="0" dirty="0" smtClean="0"/>
              <a:t> From a System monitoring point of view this would require the manual </a:t>
            </a:r>
            <a:r>
              <a:rPr lang="en-US" baseline="0" dirty="0" smtClean="0"/>
              <a:t>correlation of </a:t>
            </a:r>
            <a:r>
              <a:rPr lang="en-US" baseline="0" dirty="0" smtClean="0"/>
              <a:t>metrics across multiple to </a:t>
            </a:r>
            <a:r>
              <a:rPr lang="en-US" baseline="0" dirty="0" smtClean="0"/>
              <a:t>monitor the application as a whole. A tedious challenge at best, an impossible one in many cases.</a:t>
            </a:r>
          </a:p>
          <a:p>
            <a:endParaRPr lang="en-US" baseline="0" dirty="0" smtClean="0"/>
          </a:p>
          <a:p>
            <a:r>
              <a:rPr lang="en-US" baseline="0" dirty="0" smtClean="0"/>
              <a:t>It is for these reasons that AppDynamics has been architected with one objective in </a:t>
            </a:r>
            <a:r>
              <a:rPr lang="en-US" baseline="0" dirty="0" smtClean="0"/>
              <a:t>mind: To </a:t>
            </a:r>
            <a:r>
              <a:rPr lang="en-US" baseline="0" dirty="0" smtClean="0"/>
              <a:t>be able to provide a transaction centric view in a distributed environment. </a:t>
            </a:r>
            <a:endParaRPr lang="en-US" baseline="0" dirty="0" smtClean="0"/>
          </a:p>
          <a:p>
            <a:endParaRPr lang="en-US" baseline="0" dirty="0" smtClean="0"/>
          </a:p>
          <a:p>
            <a:r>
              <a:rPr lang="en-US" baseline="0" dirty="0" smtClean="0"/>
              <a:t>Let’s </a:t>
            </a:r>
            <a:r>
              <a:rPr lang="en-US" baseline="0" dirty="0" smtClean="0"/>
              <a:t>take a look how this is accomplished.</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6</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AppDynamics deploys agents, we know as as much. One of the main tasks the agent performs is to identify and classify requests as they are being received by the Application. It does so by using a pre defined set of rules to ‘auto discover’ transactions. These rules cover the most common technology stacks and frameworks used to build Web based applications in Java, .NET and </a:t>
            </a:r>
            <a:r>
              <a:rPr lang="en-US" baseline="0" dirty="0" smtClean="0"/>
              <a:t>in </a:t>
            </a:r>
            <a:r>
              <a:rPr lang="en-US" baseline="0" dirty="0" smtClean="0"/>
              <a:t>PHP today.</a:t>
            </a:r>
          </a:p>
          <a:p>
            <a:endParaRPr lang="en-US" baseline="0" dirty="0" smtClean="0"/>
          </a:p>
          <a:p>
            <a:r>
              <a:rPr lang="en-US" baseline="0" dirty="0" smtClean="0"/>
              <a:t>Given that these rules are applied to the container of the application and not to the application code itself </a:t>
            </a:r>
            <a:r>
              <a:rPr lang="en-US" baseline="0" dirty="0" err="1" smtClean="0"/>
              <a:t>Appdynamics</a:t>
            </a:r>
            <a:r>
              <a:rPr lang="en-US" baseline="0" dirty="0" smtClean="0"/>
              <a:t> can </a:t>
            </a:r>
            <a:r>
              <a:rPr lang="en-US" baseline="0" dirty="0" smtClean="0"/>
              <a:t>discover </a:t>
            </a:r>
            <a:r>
              <a:rPr lang="en-US" baseline="0" dirty="0" smtClean="0"/>
              <a:t>applications without </a:t>
            </a:r>
            <a:r>
              <a:rPr lang="en-US" baseline="0" dirty="0" smtClean="0"/>
              <a:t>needing prior </a:t>
            </a:r>
            <a:r>
              <a:rPr lang="en-US" baseline="0" dirty="0" smtClean="0"/>
              <a:t>custom </a:t>
            </a:r>
            <a:r>
              <a:rPr lang="en-US" baseline="0" dirty="0" smtClean="0"/>
              <a:t>configuration, tailored </a:t>
            </a:r>
            <a:r>
              <a:rPr lang="en-US" baseline="0" dirty="0" err="1" smtClean="0"/>
              <a:t>ot</a:t>
            </a:r>
            <a:r>
              <a:rPr lang="en-US" baseline="0" dirty="0" smtClean="0"/>
              <a:t> the application to be monitored.</a:t>
            </a:r>
            <a:endParaRPr lang="en-US" baseline="0" dirty="0" smtClean="0"/>
          </a:p>
          <a:p>
            <a:endParaRPr lang="en-US" baseline="0" dirty="0" smtClean="0"/>
          </a:p>
          <a:p>
            <a:r>
              <a:rPr lang="en-US" baseline="0" dirty="0" smtClean="0"/>
              <a:t>But here </a:t>
            </a:r>
            <a:r>
              <a:rPr lang="en-US" baseline="0" dirty="0" smtClean="0"/>
              <a:t>is always the possibility that an application is not written with one of the supported frameworks. In such cases custom rules can be added to provide discovery capabilities and give  business </a:t>
            </a:r>
            <a:r>
              <a:rPr lang="en-US" baseline="0" dirty="0" smtClean="0"/>
              <a:t>transaction. If you find yourself in such a ‘custom configuration’ situation, check the online community and resources first, it </a:t>
            </a:r>
            <a:r>
              <a:rPr lang="en-US" baseline="0" dirty="0" err="1" smtClean="0"/>
              <a:t>si</a:t>
            </a:r>
            <a:r>
              <a:rPr lang="en-US" baseline="0" dirty="0" smtClean="0"/>
              <a:t> likely someone has already seen the particular framework or open source component you are </a:t>
            </a:r>
            <a:r>
              <a:rPr lang="en-US" baseline="0" dirty="0" err="1" smtClean="0"/>
              <a:t>delaing</a:t>
            </a:r>
            <a:r>
              <a:rPr lang="en-US" baseline="0" dirty="0" smtClean="0"/>
              <a:t> with. We share such configurations so you don</a:t>
            </a:r>
            <a:r>
              <a:rPr lang="fr-FR" baseline="0" dirty="0" smtClean="0"/>
              <a:t>’</a:t>
            </a:r>
            <a:r>
              <a:rPr lang="en-US" baseline="0" dirty="0" smtClean="0"/>
              <a:t>t have to re-invent them.</a:t>
            </a:r>
            <a:endParaRPr lang="en-US" baseline="0" dirty="0" smtClean="0"/>
          </a:p>
          <a:p>
            <a:endParaRPr lang="en-US" baseline="0" dirty="0" smtClean="0"/>
          </a:p>
          <a:p>
            <a:r>
              <a:rPr lang="en-US" baseline="0" dirty="0" smtClean="0"/>
              <a:t>With this discovery process we now obtain a classification of requests, but that is only half of the story, requests also need to be correlated in a distributed environment. Again the transaction identification engine takes on the job.</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7</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take another look at this process</a:t>
            </a:r>
          </a:p>
          <a:p>
            <a:endParaRPr lang="en-US" baseline="0" dirty="0" smtClean="0"/>
          </a:p>
          <a:p>
            <a:r>
              <a:rPr lang="en-US" baseline="0" dirty="0" smtClean="0"/>
              <a:t>(click, animation starts)</a:t>
            </a:r>
          </a:p>
          <a:p>
            <a:endParaRPr lang="en-US" baseline="0" dirty="0" smtClean="0"/>
          </a:p>
          <a:p>
            <a:r>
              <a:rPr lang="en-US" baseline="0" dirty="0" smtClean="0"/>
              <a:t>A request is as we know discovered as a business transaction. Since we do not know where in a distributed system a request could be first identified, all agents </a:t>
            </a:r>
            <a:r>
              <a:rPr lang="en-US" baseline="0" dirty="0" smtClean="0"/>
              <a:t>of that system can </a:t>
            </a:r>
            <a:r>
              <a:rPr lang="en-US" baseline="0" dirty="0" smtClean="0"/>
              <a:t>potentially discover new transactions.</a:t>
            </a:r>
          </a:p>
          <a:p>
            <a:endParaRPr lang="en-US" baseline="0" dirty="0" smtClean="0"/>
          </a:p>
          <a:p>
            <a:r>
              <a:rPr lang="en-US" baseline="0" dirty="0" smtClean="0"/>
              <a:t>However remote calls made by a </a:t>
            </a:r>
            <a:r>
              <a:rPr lang="en-US" baseline="0" dirty="0" smtClean="0"/>
              <a:t>already discovered request, </a:t>
            </a:r>
            <a:r>
              <a:rPr lang="en-US" baseline="0" dirty="0" smtClean="0"/>
              <a:t>are carrying a unique </a:t>
            </a:r>
            <a:r>
              <a:rPr lang="en-US" baseline="0" dirty="0" smtClean="0"/>
              <a:t>ID, </a:t>
            </a:r>
            <a:r>
              <a:rPr lang="en-US" baseline="0" dirty="0" smtClean="0"/>
              <a:t>added by the agent </a:t>
            </a:r>
            <a:r>
              <a:rPr lang="en-US" baseline="0" dirty="0" smtClean="0"/>
              <a:t>on the calling, the ‘upstream,’ service to the remote </a:t>
            </a:r>
            <a:r>
              <a:rPr lang="en-US" baseline="0" dirty="0" err="1" smtClean="0"/>
              <a:t>cals</a:t>
            </a:r>
            <a:r>
              <a:rPr lang="en-US" baseline="0" dirty="0" smtClean="0"/>
              <a:t> payload. With </a:t>
            </a:r>
            <a:r>
              <a:rPr lang="en-US" baseline="0" dirty="0" smtClean="0"/>
              <a:t>this ID an agent on the </a:t>
            </a:r>
            <a:r>
              <a:rPr lang="en-US" baseline="0" dirty="0" smtClean="0"/>
              <a:t>‘downstream’  </a:t>
            </a:r>
            <a:r>
              <a:rPr lang="en-US" baseline="0" dirty="0" smtClean="0"/>
              <a:t>system can tell that the request does not need to be discovered as a new transaction but that it is the continuation of an already discovered transaction.</a:t>
            </a:r>
          </a:p>
          <a:p>
            <a:endParaRPr lang="en-US" baseline="0" dirty="0" smtClean="0"/>
          </a:p>
          <a:p>
            <a:r>
              <a:rPr lang="en-US" baseline="0" dirty="0" smtClean="0"/>
              <a:t>With this ‘tagging’, a business transaction can now be followed across a distributed system with any number of distinct services, provided that they are all instrumented with an AppDynamics Agent. This mechanism is also known as ‘tag and follow’.</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8</a:t>
            </a:fld>
            <a:endParaRPr lang="en-US"/>
          </a:p>
        </p:txBody>
      </p:sp>
    </p:spTree>
    <p:extLst>
      <p:ext uri="{BB962C8B-B14F-4D97-AF65-F5344CB8AC3E}">
        <p14:creationId xmlns:p14="http://schemas.microsoft.com/office/powerpoint/2010/main" val="2841846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Since now we have requests identified and discovered as business transactions and correlated by tagging and following across </a:t>
            </a:r>
            <a:r>
              <a:rPr lang="en-US" baseline="0" dirty="0" smtClean="0"/>
              <a:t>a distributed system, </a:t>
            </a:r>
            <a:r>
              <a:rPr lang="en-US" baseline="0" dirty="0" smtClean="0"/>
              <a:t>we can </a:t>
            </a:r>
            <a:r>
              <a:rPr lang="en-US" baseline="0" dirty="0" smtClean="0"/>
              <a:t>now also </a:t>
            </a:r>
            <a:r>
              <a:rPr lang="en-US" baseline="0" dirty="0" smtClean="0"/>
              <a:t>measure their </a:t>
            </a:r>
            <a:r>
              <a:rPr lang="en-US" baseline="0" dirty="0" smtClean="0"/>
              <a:t>performance in this transactional, distributed context.</a:t>
            </a:r>
            <a:endParaRPr lang="en-US" baseline="0" dirty="0" smtClean="0"/>
          </a:p>
          <a:p>
            <a:endParaRPr lang="en-US" baseline="0" dirty="0" smtClean="0"/>
          </a:p>
          <a:p>
            <a:r>
              <a:rPr lang="en-US" baseline="0" dirty="0" smtClean="0"/>
              <a:t>(click, start animation)</a:t>
            </a:r>
          </a:p>
          <a:p>
            <a:endParaRPr lang="en-US" baseline="0" dirty="0" smtClean="0"/>
          </a:p>
          <a:p>
            <a:r>
              <a:rPr lang="en-US" baseline="0" dirty="0" smtClean="0"/>
              <a:t>Performance has many aspects and as such not one but a whole series of metrics are computed on a per business transaction basis, Response Time being one of the most important of course, but also throughput and </a:t>
            </a:r>
            <a:r>
              <a:rPr lang="en-US" baseline="0" dirty="0" err="1" smtClean="0"/>
              <a:t>cpu</a:t>
            </a:r>
            <a:r>
              <a:rPr lang="en-US" baseline="0" dirty="0" smtClean="0"/>
              <a:t> consumption are calculated and persisted over time. Thus Metrics become time series, trends if you will that keep track of all business transactions and by consequence of the entire application. From these trends we can now calculate baselines, thresholds if you will that allow us to decide in real time whether a request of a given particular business transaction performs within the boundaries set by its baseline or </a:t>
            </a:r>
            <a:r>
              <a:rPr lang="en-US" baseline="0" dirty="0" smtClean="0"/>
              <a:t>has broken those thresholds..</a:t>
            </a:r>
            <a:endParaRPr lang="en-US" baseline="0" dirty="0" smtClean="0"/>
          </a:p>
          <a:p>
            <a:endParaRPr lang="en-US" baseline="0" dirty="0" smtClean="0"/>
          </a:p>
          <a:p>
            <a:pPr marL="0" marR="0" indent="0" algn="l" defTabSz="649288" rtl="0" eaLnBrk="0" fontAlgn="base" latinLnBrk="0" hangingPunct="0">
              <a:lnSpc>
                <a:spcPct val="100000"/>
              </a:lnSpc>
              <a:spcBef>
                <a:spcPct val="30000"/>
              </a:spcBef>
              <a:spcAft>
                <a:spcPct val="0"/>
              </a:spcAft>
              <a:buClrTx/>
              <a:buSzTx/>
              <a:buFontTx/>
              <a:buNone/>
              <a:tabLst/>
              <a:defRPr/>
            </a:pPr>
            <a:r>
              <a:rPr lang="en-US" baseline="0" dirty="0" smtClean="0"/>
              <a:t>(click, play animation)</a:t>
            </a:r>
          </a:p>
          <a:p>
            <a:endParaRPr lang="en-US" baseline="0" dirty="0" smtClean="0"/>
          </a:p>
          <a:p>
            <a:r>
              <a:rPr lang="en-US" baseline="0" dirty="0" smtClean="0"/>
              <a:t>And since all agents on a business’ transaction’s distributed path collects metrics, a problem can be spotted exactly where it occurs</a:t>
            </a:r>
            <a:r>
              <a:rPr lang="en-US" baseline="0" dirty="0" smtClean="0"/>
              <a:t>.</a:t>
            </a:r>
          </a:p>
          <a:p>
            <a:endParaRPr lang="en-US" baseline="0" dirty="0" smtClean="0"/>
          </a:p>
          <a:p>
            <a:r>
              <a:rPr lang="en-US" baseline="0" dirty="0" smtClean="0"/>
              <a:t>(Click, play animation)</a:t>
            </a:r>
          </a:p>
          <a:p>
            <a:endParaRPr lang="en-US" baseline="0" dirty="0" smtClean="0"/>
          </a:p>
          <a:p>
            <a:r>
              <a:rPr lang="en-US" baseline="0" dirty="0" smtClean="0"/>
              <a:t>And just like that, any performance problem will flag the entire business transaction as problematic. This Real Time decision making process is crucial to AppDynamics ability to be used in production monitoring systems as it allows us to automatically find and react differently depending on a requests performance.</a:t>
            </a: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915BDD9D-2975-C04C-9C72-7945DB1F6139}" type="slidenum">
              <a:rPr lang="en-US" smtClean="0"/>
              <a:pPr/>
              <a:t>9</a:t>
            </a:fld>
            <a:endParaRPr lang="en-US"/>
          </a:p>
        </p:txBody>
      </p:sp>
    </p:spTree>
    <p:extLst>
      <p:ext uri="{BB962C8B-B14F-4D97-AF65-F5344CB8AC3E}">
        <p14:creationId xmlns:p14="http://schemas.microsoft.com/office/powerpoint/2010/main" val="2841846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3.png"/><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3.xml"/><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4.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a:xfrm>
            <a:off x="650875" y="4061619"/>
            <a:ext cx="11701463" cy="1624013"/>
          </a:xfrm>
        </p:spPr>
        <p:txBody>
          <a:bodyPr lIns="91440" tIns="0" bIns="0">
            <a:noAutofit/>
          </a:bodyPr>
          <a:lstStyle>
            <a:lvl1pPr>
              <a:defRPr sz="6300" baseline="0">
                <a:solidFill>
                  <a:srgbClr val="38A6DF"/>
                </a:solidFill>
                <a:latin typeface="Arial"/>
              </a:defRPr>
            </a:lvl1pPr>
          </a:lstStyle>
          <a:p>
            <a:endParaRPr lang="en-US" dirty="0"/>
          </a:p>
        </p:txBody>
      </p:sp>
    </p:spTree>
    <p:extLst>
      <p:ext uri="{BB962C8B-B14F-4D97-AF65-F5344CB8AC3E}">
        <p14:creationId xmlns:p14="http://schemas.microsoft.com/office/powerpoint/2010/main" val="144688890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229490"/>
            <a:ext cx="5847871" cy="6737054"/>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499162001"/>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2350" y="1430051"/>
            <a:ext cx="10968038" cy="795337"/>
          </a:xfrm>
        </p:spPr>
        <p:txBody>
          <a:bodyPr lIns="0" tIns="0" rIns="0" bIns="0" anchor="ctr" anchorCtr="0"/>
          <a:lstStyle>
            <a:lvl1pPr marL="0" indent="0">
              <a:spcBef>
                <a:spcPts val="0"/>
              </a:spcBef>
              <a:buNone/>
              <a:defRPr sz="4000">
                <a:solidFill>
                  <a:srgbClr val="6F7173"/>
                </a:solidFill>
              </a:defRPr>
            </a:lvl1pPr>
          </a:lstStyle>
          <a:p>
            <a:pPr lvl="0"/>
            <a:endParaRPr lang="en-US" dirty="0"/>
          </a:p>
        </p:txBody>
      </p:sp>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601848"/>
            <a:ext cx="10975975" cy="6364696"/>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spcAft>
                <a:spcPts val="600"/>
              </a:spcAft>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504864840"/>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22350" y="1430051"/>
            <a:ext cx="10968038" cy="795337"/>
          </a:xfrm>
        </p:spPr>
        <p:txBody>
          <a:bodyPr lIns="0" tIns="0" rIns="0" bIns="0" anchor="ctr" anchorCtr="0"/>
          <a:lstStyle>
            <a:lvl1pPr marL="0" indent="0">
              <a:spcBef>
                <a:spcPts val="0"/>
              </a:spcBef>
              <a:buNone/>
              <a:defRPr sz="4000">
                <a:solidFill>
                  <a:srgbClr val="6F7173"/>
                </a:solidFill>
              </a:defRPr>
            </a:lvl1pPr>
          </a:lstStyle>
          <a:p>
            <a:pPr lvl="0"/>
            <a:endParaRPr lang="en-US" dirty="0"/>
          </a:p>
        </p:txBody>
      </p:sp>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5"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6" name="Text Placeholder 7"/>
          <p:cNvSpPr>
            <a:spLocks noGrp="1"/>
          </p:cNvSpPr>
          <p:nvPr>
            <p:ph type="body" sz="quarter" idx="10"/>
          </p:nvPr>
        </p:nvSpPr>
        <p:spPr>
          <a:xfrm>
            <a:off x="1014413" y="2601848"/>
            <a:ext cx="5487987" cy="6364696"/>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spcAft>
                <a:spcPts val="600"/>
              </a:spcAft>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613582570"/>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4" name="Picture 3" descr="AD_wt_V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380693" y="3959225"/>
            <a:ext cx="2241826" cy="1828800"/>
          </a:xfrm>
          <a:prstGeom prst="rect">
            <a:avLst/>
          </a:prstGeom>
        </p:spPr>
      </p:pic>
    </p:spTree>
    <p:extLst>
      <p:ext uri="{BB962C8B-B14F-4D97-AF65-F5344CB8AC3E}">
        <p14:creationId xmlns:p14="http://schemas.microsoft.com/office/powerpoint/2010/main" val="398043007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3600" dirty="0">
                <a:solidFill>
                  <a:srgbClr val="97C0D6"/>
                </a:solidFill>
              </a:rPr>
              <a:t>Please stand by</a:t>
            </a:r>
          </a:p>
          <a:p>
            <a:pPr algn="ctr" eaLnBrk="1" hangingPunct="1"/>
            <a:r>
              <a:rPr lang="en-US" sz="6300" dirty="0" smtClean="0">
                <a:solidFill>
                  <a:srgbClr val="38A6DF"/>
                </a:solidFill>
              </a:rPr>
              <a:t>Live Demo</a:t>
            </a:r>
            <a:endParaRPr lang="en-US" sz="6300" dirty="0">
              <a:solidFill>
                <a:srgbClr val="38A6DF"/>
              </a:solidFill>
            </a:endParaRPr>
          </a:p>
          <a:p>
            <a:pPr algn="ctr" eaLnBrk="1" hangingPunct="1"/>
            <a:r>
              <a:rPr lang="en-US" sz="3600" dirty="0">
                <a:solidFill>
                  <a:srgbClr val="97C0D6"/>
                </a:solidFill>
              </a:rPr>
              <a:t>in progress</a:t>
            </a:r>
          </a:p>
        </p:txBody>
      </p:sp>
    </p:spTree>
    <p:extLst>
      <p:ext uri="{BB962C8B-B14F-4D97-AF65-F5344CB8AC3E}">
        <p14:creationId xmlns:p14="http://schemas.microsoft.com/office/powerpoint/2010/main" val="118133494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6300" dirty="0" smtClean="0">
                <a:solidFill>
                  <a:srgbClr val="38A6DF"/>
                </a:solidFill>
              </a:rPr>
              <a:t>Next Steps</a:t>
            </a:r>
            <a:endParaRPr lang="en-US" sz="3600" dirty="0">
              <a:solidFill>
                <a:srgbClr val="97C0D6"/>
              </a:solidFill>
            </a:endParaRPr>
          </a:p>
        </p:txBody>
      </p:sp>
    </p:spTree>
    <p:extLst>
      <p:ext uri="{BB962C8B-B14F-4D97-AF65-F5344CB8AC3E}">
        <p14:creationId xmlns:p14="http://schemas.microsoft.com/office/powerpoint/2010/main" val="301645477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p:bg>
      <p:bgPr>
        <a:blipFill dpi="0" rotWithShape="0">
          <a:blip r:embed="rId3"/>
          <a:srcRect/>
          <a:tile tx="0" ty="0" sx="100000" sy="100000" flip="none" algn="tl"/>
        </a:blipFill>
        <a:effectLst/>
      </p:bgPr>
    </p:bg>
    <p:spTree>
      <p:nvGrpSpPr>
        <p:cNvPr id="1" name=""/>
        <p:cNvGrpSpPr/>
        <p:nvPr/>
      </p:nvGrpSpPr>
      <p:grpSpPr>
        <a:xfrm>
          <a:off x="0" y="0"/>
          <a:ext cx="0" cy="0"/>
          <a:chOff x="0" y="0"/>
          <a:chExt cx="0" cy="0"/>
        </a:xfrm>
      </p:grpSpPr>
      <p:sp>
        <p:nvSpPr>
          <p:cNvPr id="5" name="Title 1"/>
          <p:cNvSpPr txBox="1">
            <a:spLocks/>
          </p:cNvSpPr>
          <p:nvPr userDrawn="1"/>
        </p:nvSpPr>
        <p:spPr bwMode="auto">
          <a:xfrm>
            <a:off x="1014413" y="3471863"/>
            <a:ext cx="10975975" cy="255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rIns="130000" bIns="0" anchor="ctr"/>
          <a:lstStyle>
            <a:lvl1pPr eaLnBrk="0" hangingPunct="0">
              <a:defRPr sz="2600">
                <a:solidFill>
                  <a:schemeClr val="tx1"/>
                </a:solidFill>
                <a:latin typeface="Arial" charset="0"/>
                <a:ea typeface="ＭＳ Ｐゴシック" charset="0"/>
                <a:cs typeface="ＭＳ Ｐゴシック" charset="0"/>
              </a:defRPr>
            </a:lvl1pPr>
            <a:lvl2pPr marL="742950" indent="-285750" eaLnBrk="0" hangingPunct="0">
              <a:defRPr sz="2600">
                <a:solidFill>
                  <a:schemeClr val="tx1"/>
                </a:solidFill>
                <a:latin typeface="Arial" charset="0"/>
                <a:ea typeface="ＭＳ Ｐゴシック" charset="0"/>
              </a:defRPr>
            </a:lvl2pPr>
            <a:lvl3pPr marL="1143000" indent="-228600" eaLnBrk="0" hangingPunct="0">
              <a:defRPr sz="2600">
                <a:solidFill>
                  <a:schemeClr val="tx1"/>
                </a:solidFill>
                <a:latin typeface="Arial" charset="0"/>
                <a:ea typeface="ＭＳ Ｐゴシック" charset="0"/>
              </a:defRPr>
            </a:lvl3pPr>
            <a:lvl4pPr marL="1600200" indent="-228600" eaLnBrk="0" hangingPunct="0">
              <a:defRPr sz="2600">
                <a:solidFill>
                  <a:schemeClr val="tx1"/>
                </a:solidFill>
                <a:latin typeface="Arial" charset="0"/>
                <a:ea typeface="ＭＳ Ｐゴシック" charset="0"/>
              </a:defRPr>
            </a:lvl4pPr>
            <a:lvl5pPr marL="2057400" indent="-228600" eaLnBrk="0" hangingPunct="0">
              <a:defRPr sz="2600">
                <a:solidFill>
                  <a:schemeClr val="tx1"/>
                </a:solidFill>
                <a:latin typeface="Arial" charset="0"/>
                <a:ea typeface="ＭＳ Ｐゴシック" charset="0"/>
              </a:defRPr>
            </a:lvl5pPr>
            <a:lvl6pPr marL="2514600" indent="-228600" defTabSz="649288"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649288"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649288"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649288"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12800" dirty="0">
                <a:solidFill>
                  <a:srgbClr val="38A6DF"/>
                </a:solidFill>
              </a:rPr>
              <a:t>Q</a:t>
            </a:r>
            <a:r>
              <a:rPr lang="en-US" sz="9600" baseline="30000" dirty="0">
                <a:solidFill>
                  <a:srgbClr val="97C0D6"/>
                </a:solidFill>
              </a:rPr>
              <a:t>&amp;</a:t>
            </a:r>
            <a:r>
              <a:rPr lang="en-US" sz="12800" dirty="0">
                <a:solidFill>
                  <a:srgbClr val="38A6DF"/>
                </a:solidFill>
              </a:rPr>
              <a:t>A</a:t>
            </a:r>
            <a:endParaRPr lang="en-US" sz="12800" dirty="0">
              <a:solidFill>
                <a:srgbClr val="97C0D6"/>
              </a:solidFill>
            </a:endParaRPr>
          </a:p>
        </p:txBody>
      </p:sp>
      <p:pic>
        <p:nvPicPr>
          <p:cNvPr id="3" name="Picture 6" descr="AD_cl_H_RGB.png"/>
          <p:cNvPicPr>
            <a:picLocks noChangeAspect="1"/>
          </p:cNvPicPr>
          <p:nvPr userDrawn="1"/>
        </p:nvPicPr>
        <p:blipFill>
          <a:blip r:embed="rId4">
            <a:alphaModFix amt="70000"/>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alpha val="70195"/>
                  </a:srgbClr>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998218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srcRect/>
          <a:tile tx="0" ty="0" sx="100000" sy="100000" flip="none" algn="tl"/>
        </a:blipFill>
        <a:effectLst/>
      </p:bgPr>
    </p:bg>
    <p:spTree>
      <p:nvGrpSpPr>
        <p:cNvPr id="1" name=""/>
        <p:cNvGrpSpPr/>
        <p:nvPr/>
      </p:nvGrpSpPr>
      <p:grpSpPr>
        <a:xfrm>
          <a:off x="0" y="0"/>
          <a:ext cx="0" cy="0"/>
          <a:chOff x="0" y="0"/>
          <a:chExt cx="0" cy="0"/>
        </a:xfrm>
      </p:grpSpPr>
      <p:sp>
        <p:nvSpPr>
          <p:cNvPr id="21" name="Title 19"/>
          <p:cNvSpPr>
            <a:spLocks noGrp="1"/>
          </p:cNvSpPr>
          <p:nvPr>
            <p:ph type="title"/>
          </p:nvPr>
        </p:nvSpPr>
        <p:spPr>
          <a:xfrm>
            <a:off x="6009897" y="3474719"/>
            <a:ext cx="5214732" cy="2783841"/>
          </a:xfrm>
        </p:spPr>
        <p:txBody>
          <a:bodyPr bIns="0">
            <a:noAutofit/>
          </a:bodyPr>
          <a:lstStyle>
            <a:lvl1pPr>
              <a:defRPr>
                <a:solidFill>
                  <a:srgbClr val="38A6D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0756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782175" y="8890000"/>
            <a:ext cx="24669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p:nvPr>
        </p:nvSpPr>
        <p:spPr/>
        <p:txBody>
          <a:bodyPr lIns="91440" tIns="0" rIns="91440" bIns="0">
            <a:normAutofit/>
          </a:bodyPr>
          <a:lstStyle>
            <a:lvl1pPr algn="l">
              <a:defRPr sz="6000">
                <a:solidFill>
                  <a:srgbClr val="38A6DF"/>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650875" y="2611136"/>
            <a:ext cx="5847871" cy="6737054"/>
          </a:xfrm>
        </p:spPr>
        <p:txBody>
          <a:bodyPr>
            <a:noAutofit/>
          </a:bodyPr>
          <a:lstStyle>
            <a:lvl1pPr marL="301752" indent="-301752">
              <a:lnSpc>
                <a:spcPct val="130000"/>
              </a:lnSpc>
              <a:spcBef>
                <a:spcPts val="0"/>
              </a:spcBef>
              <a:buSzPct val="90000"/>
              <a:buFont typeface="Arial"/>
              <a:buChar char="•"/>
              <a:defRPr sz="3200"/>
            </a:lvl1pPr>
            <a:lvl2pPr marL="301752" indent="-301752">
              <a:lnSpc>
                <a:spcPct val="130000"/>
              </a:lnSpc>
              <a:spcBef>
                <a:spcPts val="0"/>
              </a:spcBef>
              <a:buSzPct val="90000"/>
              <a:buFont typeface="Arial"/>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40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1014413" y="559972"/>
            <a:ext cx="10975975" cy="1098464"/>
          </a:xfrm>
        </p:spPr>
        <p:txBody>
          <a:bodyPr lIns="0" tIns="0" rIns="0" bIns="0" anchor="t" anchorCtr="0">
            <a:noAutofit/>
          </a:bodyPr>
          <a:lstStyle>
            <a:lvl1pPr marL="0" algn="l">
              <a:defRPr sz="6000">
                <a:solidFill>
                  <a:srgbClr val="38A6DF"/>
                </a:solidFill>
              </a:defRPr>
            </a:lvl1pPr>
          </a:lstStyle>
          <a:p>
            <a:r>
              <a:rPr lang="en-US" dirty="0" smtClean="0"/>
              <a:t>Click to edit Master title style</a:t>
            </a:r>
            <a:endParaRPr lang="en-US" dirty="0"/>
          </a:p>
        </p:txBody>
      </p:sp>
      <p:sp>
        <p:nvSpPr>
          <p:cNvPr id="8" name="Text Placeholder 7"/>
          <p:cNvSpPr>
            <a:spLocks noGrp="1"/>
          </p:cNvSpPr>
          <p:nvPr>
            <p:ph type="body" sz="quarter" idx="10"/>
          </p:nvPr>
        </p:nvSpPr>
        <p:spPr>
          <a:xfrm>
            <a:off x="1014413" y="2229490"/>
            <a:ext cx="5847871" cy="6737054"/>
          </a:xfrm>
        </p:spPr>
        <p:txBody>
          <a:bodyPr wrap="square" lIns="0" tIns="0" rIns="0" bIns="0">
            <a:noAutofit/>
          </a:bodyPr>
          <a:lstStyle>
            <a:lvl1pPr marL="301752" indent="-301752">
              <a:lnSpc>
                <a:spcPct val="130000"/>
              </a:lnSpc>
              <a:spcBef>
                <a:spcPts val="0"/>
              </a:spcBef>
              <a:buSzPct val="90000"/>
              <a:buFont typeface="Arial"/>
              <a:buChar char="•"/>
              <a:defRPr sz="3200"/>
            </a:lvl1pPr>
            <a:lvl2pPr marL="576072" indent="-301752">
              <a:lnSpc>
                <a:spcPct val="130000"/>
              </a:lnSpc>
              <a:spcBef>
                <a:spcPts val="0"/>
              </a:spcBef>
              <a:buSzPct val="90000"/>
              <a:buFont typeface="Lucida Grande"/>
              <a:buChar char="-"/>
              <a:defRPr sz="3200"/>
            </a:lvl2pPr>
            <a:lvl3pPr marL="301752" indent="-301752">
              <a:lnSpc>
                <a:spcPct val="130000"/>
              </a:lnSpc>
              <a:spcBef>
                <a:spcPts val="0"/>
              </a:spcBef>
              <a:buSzPct val="90000"/>
              <a:buFont typeface="Arial"/>
              <a:buChar char="•"/>
              <a:defRPr sz="3200"/>
            </a:lvl3pPr>
            <a:lvl4pPr marL="301752" indent="-301752">
              <a:lnSpc>
                <a:spcPct val="130000"/>
              </a:lnSpc>
              <a:spcBef>
                <a:spcPts val="0"/>
              </a:spcBef>
              <a:buSzPct val="90000"/>
              <a:buFont typeface="Arial"/>
              <a:buChar char="•"/>
              <a:defRPr sz="3200"/>
            </a:lvl4pPr>
            <a:lvl5pPr marL="301752" indent="-301752">
              <a:lnSpc>
                <a:spcPct val="130000"/>
              </a:lnSpc>
              <a:spcBef>
                <a:spcPts val="0"/>
              </a:spcBef>
              <a:buSzPct val="90000"/>
              <a:buFont typeface="Arial"/>
              <a:buChar char="•"/>
              <a:defRPr sz="3200"/>
            </a:lvl5pPr>
          </a:lstStyle>
          <a:p>
            <a:pPr lvl="0"/>
            <a:r>
              <a:rPr lang="en-US" dirty="0" smtClean="0"/>
              <a:t>Click to edit Master text styles</a:t>
            </a:r>
          </a:p>
          <a:p>
            <a:pPr lvl="1"/>
            <a:r>
              <a:rPr lang="en-US" dirty="0" smtClean="0"/>
              <a:t>Second level</a:t>
            </a:r>
          </a:p>
        </p:txBody>
      </p:sp>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pic>
        <p:nvPicPr>
          <p:cNvPr id="20"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5228548"/>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2" name="Picture 6" descr="AD_cl_H_RGB.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023639" y="8990013"/>
            <a:ext cx="1966749"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userDrawn="1"/>
        </p:nvSpPr>
        <p:spPr>
          <a:xfrm>
            <a:off x="3251200" y="9040413"/>
            <a:ext cx="6499225" cy="307777"/>
          </a:xfrm>
          <a:prstGeom prst="rect">
            <a:avLst/>
          </a:prstGeom>
        </p:spPr>
        <p:txBody>
          <a:bodyPr>
            <a:spAutoFit/>
          </a:bodyPr>
          <a:lstStyle/>
          <a:p>
            <a:pPr algn="ctr">
              <a:defRPr/>
            </a:pPr>
            <a:r>
              <a:rPr lang="en-US" sz="1400" dirty="0" smtClean="0">
                <a:solidFill>
                  <a:srgbClr val="E4E4E5"/>
                </a:solidFill>
              </a:rPr>
              <a:t>Copyright © 2013 AppDynamics. All rights reserved.</a:t>
            </a:r>
          </a:p>
        </p:txBody>
      </p:sp>
      <p:sp>
        <p:nvSpPr>
          <p:cNvPr id="11" name="Title 5"/>
          <p:cNvSpPr>
            <a:spLocks noGrp="1"/>
          </p:cNvSpPr>
          <p:nvPr>
            <p:ph type="title"/>
          </p:nvPr>
        </p:nvSpPr>
        <p:spPr>
          <a:xfrm>
            <a:off x="1014413" y="7653791"/>
            <a:ext cx="10975975" cy="1098464"/>
          </a:xfrm>
        </p:spPr>
        <p:txBody>
          <a:bodyPr lIns="0" tIns="0" rIns="0" bIns="0" anchor="t" anchorCtr="0">
            <a:noAutofit/>
          </a:bodyPr>
          <a:lstStyle>
            <a:lvl1pPr marL="0" algn="ctr">
              <a:defRPr sz="4800">
                <a:solidFill>
                  <a:srgbClr val="38A6DF"/>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66044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50875" y="390525"/>
            <a:ext cx="11701463" cy="162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0000" tIns="65000" rIns="130000" bIns="6500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650875" y="2274888"/>
            <a:ext cx="11701463"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130000" tIns="65000" rIns="130000" bIns="650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50875" y="9034463"/>
            <a:ext cx="3033713" cy="519112"/>
          </a:xfrm>
          <a:prstGeom prst="rect">
            <a:avLst/>
          </a:prstGeom>
        </p:spPr>
        <p:txBody>
          <a:bodyPr vert="horz" wrap="square" lIns="130000" tIns="65000" rIns="130000" bIns="65000" numCol="1" anchor="ctr" anchorCtr="0" compatLnSpc="1">
            <a:prstTxWarp prst="textNoShape">
              <a:avLst/>
            </a:prstTxWarp>
          </a:bodyPr>
          <a:lstStyle>
            <a:lvl1pPr>
              <a:defRPr sz="1700">
                <a:solidFill>
                  <a:srgbClr val="898989"/>
                </a:solidFill>
              </a:defRPr>
            </a:lvl1pPr>
          </a:lstStyle>
          <a:p>
            <a:fld id="{438A7073-01C0-AD4E-8459-398482BA9A22}" type="datetime1">
              <a:rPr lang="en-US" smtClean="0"/>
              <a:t>5/17/13</a:t>
            </a:fld>
            <a:endParaRPr lang="en-US"/>
          </a:p>
        </p:txBody>
      </p:sp>
      <p:sp>
        <p:nvSpPr>
          <p:cNvPr id="5" name="Footer Placeholder 4"/>
          <p:cNvSpPr>
            <a:spLocks noGrp="1"/>
          </p:cNvSpPr>
          <p:nvPr>
            <p:ph type="ftr" sz="quarter" idx="3"/>
          </p:nvPr>
        </p:nvSpPr>
        <p:spPr>
          <a:xfrm>
            <a:off x="4443413" y="9034463"/>
            <a:ext cx="4116387" cy="519112"/>
          </a:xfrm>
          <a:prstGeom prst="rect">
            <a:avLst/>
          </a:prstGeom>
        </p:spPr>
        <p:txBody>
          <a:bodyPr vert="horz" lIns="130000" tIns="65000" rIns="130000" bIns="65000" rtlCol="0" anchor="ctr"/>
          <a:lstStyle>
            <a:lvl1pPr algn="ctr" defTabSz="650001" fontAlgn="auto">
              <a:spcBef>
                <a:spcPts val="0"/>
              </a:spcBef>
              <a:spcAft>
                <a:spcPts val="0"/>
              </a:spcAft>
              <a:defRPr sz="17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9318625" y="9034463"/>
            <a:ext cx="3033713" cy="519112"/>
          </a:xfrm>
          <a:prstGeom prst="rect">
            <a:avLst/>
          </a:prstGeom>
        </p:spPr>
        <p:txBody>
          <a:bodyPr vert="horz" wrap="square" lIns="130000" tIns="65000" rIns="130000" bIns="65000" numCol="1" anchor="ctr" anchorCtr="0" compatLnSpc="1">
            <a:prstTxWarp prst="textNoShape">
              <a:avLst/>
            </a:prstTxWarp>
          </a:bodyPr>
          <a:lstStyle>
            <a:lvl1pPr algn="r">
              <a:defRPr sz="1700">
                <a:solidFill>
                  <a:srgbClr val="898989"/>
                </a:solidFill>
              </a:defRPr>
            </a:lvl1pPr>
          </a:lstStyle>
          <a:p>
            <a:fld id="{0DA2B192-7DB9-9D44-A1A6-8B23DB66E9F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67" r:id="rId1"/>
    <p:sldLayoutId id="2147483778" r:id="rId2"/>
    <p:sldLayoutId id="2147483775" r:id="rId3"/>
    <p:sldLayoutId id="2147483777" r:id="rId4"/>
    <p:sldLayoutId id="2147483776" r:id="rId5"/>
    <p:sldLayoutId id="2147483768" r:id="rId6"/>
    <p:sldLayoutId id="2147483769" r:id="rId7"/>
    <p:sldLayoutId id="2147483770" r:id="rId8"/>
    <p:sldLayoutId id="2147483771" r:id="rId9"/>
    <p:sldLayoutId id="2147483772" r:id="rId10"/>
    <p:sldLayoutId id="2147483773" r:id="rId11"/>
    <p:sldLayoutId id="2147483774" r:id="rId12"/>
  </p:sldLayoutIdLst>
  <p:hf hdr="0" ftr="0" dt="0"/>
  <p:txStyles>
    <p:titleStyle>
      <a:lvl1pPr algn="ctr" defTabSz="649288" rtl="0" eaLnBrk="0" fontAlgn="base" hangingPunct="0">
        <a:spcBef>
          <a:spcPct val="0"/>
        </a:spcBef>
        <a:spcAft>
          <a:spcPct val="0"/>
        </a:spcAft>
        <a:defRPr sz="6300" kern="1200">
          <a:solidFill>
            <a:schemeClr val="tx1"/>
          </a:solidFill>
          <a:latin typeface="+mj-lt"/>
          <a:ea typeface="ＭＳ Ｐゴシック" charset="0"/>
          <a:cs typeface="ＭＳ Ｐゴシック" charset="0"/>
        </a:defRPr>
      </a:lvl1pPr>
      <a:lvl2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2pPr>
      <a:lvl3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3pPr>
      <a:lvl4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4pPr>
      <a:lvl5pPr algn="ctr" defTabSz="649288" rtl="0" eaLnBrk="0" fontAlgn="base" hangingPunct="0">
        <a:spcBef>
          <a:spcPct val="0"/>
        </a:spcBef>
        <a:spcAft>
          <a:spcPct val="0"/>
        </a:spcAft>
        <a:defRPr sz="6300">
          <a:solidFill>
            <a:schemeClr val="tx1"/>
          </a:solidFill>
          <a:latin typeface="Arial" charset="0"/>
          <a:ea typeface="ＭＳ Ｐゴシック" charset="0"/>
          <a:cs typeface="ＭＳ Ｐゴシック" charset="0"/>
        </a:defRPr>
      </a:lvl5pPr>
      <a:lvl6pPr marL="4572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6pPr>
      <a:lvl7pPr marL="9144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7pPr>
      <a:lvl8pPr marL="13716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8pPr>
      <a:lvl9pPr marL="1828800" algn="ctr" defTabSz="649288" rtl="0" fontAlgn="base">
        <a:spcBef>
          <a:spcPct val="0"/>
        </a:spcBef>
        <a:spcAft>
          <a:spcPct val="0"/>
        </a:spcAft>
        <a:defRPr sz="6300">
          <a:solidFill>
            <a:schemeClr val="tx1"/>
          </a:solidFill>
          <a:latin typeface="Arial" charset="0"/>
          <a:ea typeface="ＭＳ Ｐゴシック" charset="0"/>
          <a:cs typeface="ＭＳ Ｐゴシック" charset="0"/>
        </a:defRPr>
      </a:lvl9pPr>
    </p:titleStyle>
    <p:bodyStyle>
      <a:lvl1pPr marL="487363" indent="-487363" algn="l" defTabSz="649288" rtl="0" eaLnBrk="0" fontAlgn="base" hangingPunct="0">
        <a:spcBef>
          <a:spcPct val="20000"/>
        </a:spcBef>
        <a:spcAft>
          <a:spcPct val="0"/>
        </a:spcAft>
        <a:buFont typeface="Arial" charset="0"/>
        <a:buChar char="•"/>
        <a:defRPr sz="4500" kern="1200">
          <a:solidFill>
            <a:schemeClr val="tx1"/>
          </a:solidFill>
          <a:latin typeface="+mn-lt"/>
          <a:ea typeface="ＭＳ Ｐゴシック" charset="0"/>
          <a:cs typeface="ＭＳ Ｐゴシック" charset="0"/>
        </a:defRPr>
      </a:lvl1pPr>
      <a:lvl2pPr marL="1055688" indent="-404813" algn="l" defTabSz="649288" rtl="0" eaLnBrk="0" fontAlgn="base" hangingPunct="0">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24013" indent="-323850" algn="l" defTabSz="649288" rtl="0" eaLnBrk="0" fontAlgn="base" hangingPunct="0">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74888" indent="-323850" algn="l" defTabSz="649288"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4pPr>
      <a:lvl5pPr marL="2924175" indent="-323850" algn="l" defTabSz="649288"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5pPr>
      <a:lvl6pPr marL="3575007" indent="-325001" algn="l" defTabSz="650001" rtl="0" eaLnBrk="1" latinLnBrk="0" hangingPunct="1">
        <a:spcBef>
          <a:spcPct val="20000"/>
        </a:spcBef>
        <a:buFont typeface="Arial"/>
        <a:buChar char="•"/>
        <a:defRPr sz="2800" kern="1200">
          <a:solidFill>
            <a:schemeClr val="tx1"/>
          </a:solidFill>
          <a:latin typeface="+mn-lt"/>
          <a:ea typeface="+mn-ea"/>
          <a:cs typeface="+mn-cs"/>
        </a:defRPr>
      </a:lvl6pPr>
      <a:lvl7pPr marL="4225008" indent="-325001" algn="l" defTabSz="650001" rtl="0" eaLnBrk="1" latinLnBrk="0" hangingPunct="1">
        <a:spcBef>
          <a:spcPct val="20000"/>
        </a:spcBef>
        <a:buFont typeface="Arial"/>
        <a:buChar char="•"/>
        <a:defRPr sz="2800" kern="1200">
          <a:solidFill>
            <a:schemeClr val="tx1"/>
          </a:solidFill>
          <a:latin typeface="+mn-lt"/>
          <a:ea typeface="+mn-ea"/>
          <a:cs typeface="+mn-cs"/>
        </a:defRPr>
      </a:lvl7pPr>
      <a:lvl8pPr marL="4875009" indent="-325001" algn="l" defTabSz="650001" rtl="0" eaLnBrk="1" latinLnBrk="0" hangingPunct="1">
        <a:spcBef>
          <a:spcPct val="20000"/>
        </a:spcBef>
        <a:buFont typeface="Arial"/>
        <a:buChar char="•"/>
        <a:defRPr sz="2800" kern="1200">
          <a:solidFill>
            <a:schemeClr val="tx1"/>
          </a:solidFill>
          <a:latin typeface="+mn-lt"/>
          <a:ea typeface="+mn-ea"/>
          <a:cs typeface="+mn-cs"/>
        </a:defRPr>
      </a:lvl8pPr>
      <a:lvl9pPr marL="5525011" indent="-325001" algn="l" defTabSz="650001" rtl="0" eaLnBrk="1" latinLnBrk="0" hangingPunct="1">
        <a:spcBef>
          <a:spcPct val="20000"/>
        </a:spcBef>
        <a:buFont typeface="Arial"/>
        <a:buChar char="•"/>
        <a:defRPr sz="2800" kern="1200">
          <a:solidFill>
            <a:schemeClr val="tx1"/>
          </a:solidFill>
          <a:latin typeface="+mn-lt"/>
          <a:ea typeface="+mn-ea"/>
          <a:cs typeface="+mn-cs"/>
        </a:defRPr>
      </a:lvl9pPr>
    </p:bodyStyle>
    <p:otherStyle>
      <a:defPPr>
        <a:defRPr lang="en-US"/>
      </a:defPPr>
      <a:lvl1pPr marL="0" algn="l" defTabSz="650001" rtl="0" eaLnBrk="1" latinLnBrk="0" hangingPunct="1">
        <a:defRPr sz="2600" kern="1200">
          <a:solidFill>
            <a:schemeClr val="tx1"/>
          </a:solidFill>
          <a:latin typeface="+mn-lt"/>
          <a:ea typeface="+mn-ea"/>
          <a:cs typeface="+mn-cs"/>
        </a:defRPr>
      </a:lvl1pPr>
      <a:lvl2pPr marL="650001" algn="l" defTabSz="650001" rtl="0" eaLnBrk="1" latinLnBrk="0" hangingPunct="1">
        <a:defRPr sz="2600" kern="1200">
          <a:solidFill>
            <a:schemeClr val="tx1"/>
          </a:solidFill>
          <a:latin typeface="+mn-lt"/>
          <a:ea typeface="+mn-ea"/>
          <a:cs typeface="+mn-cs"/>
        </a:defRPr>
      </a:lvl2pPr>
      <a:lvl3pPr marL="1300002" algn="l" defTabSz="650001" rtl="0" eaLnBrk="1" latinLnBrk="0" hangingPunct="1">
        <a:defRPr sz="2600" kern="1200">
          <a:solidFill>
            <a:schemeClr val="tx1"/>
          </a:solidFill>
          <a:latin typeface="+mn-lt"/>
          <a:ea typeface="+mn-ea"/>
          <a:cs typeface="+mn-cs"/>
        </a:defRPr>
      </a:lvl3pPr>
      <a:lvl4pPr marL="1950004" algn="l" defTabSz="650001" rtl="0" eaLnBrk="1" latinLnBrk="0" hangingPunct="1">
        <a:defRPr sz="2600" kern="1200">
          <a:solidFill>
            <a:schemeClr val="tx1"/>
          </a:solidFill>
          <a:latin typeface="+mn-lt"/>
          <a:ea typeface="+mn-ea"/>
          <a:cs typeface="+mn-cs"/>
        </a:defRPr>
      </a:lvl4pPr>
      <a:lvl5pPr marL="2600005" algn="l" defTabSz="650001" rtl="0" eaLnBrk="1" latinLnBrk="0" hangingPunct="1">
        <a:defRPr sz="2600" kern="1200">
          <a:solidFill>
            <a:schemeClr val="tx1"/>
          </a:solidFill>
          <a:latin typeface="+mn-lt"/>
          <a:ea typeface="+mn-ea"/>
          <a:cs typeface="+mn-cs"/>
        </a:defRPr>
      </a:lvl5pPr>
      <a:lvl6pPr marL="3250006" algn="l" defTabSz="650001" rtl="0" eaLnBrk="1" latinLnBrk="0" hangingPunct="1">
        <a:defRPr sz="2600" kern="1200">
          <a:solidFill>
            <a:schemeClr val="tx1"/>
          </a:solidFill>
          <a:latin typeface="+mn-lt"/>
          <a:ea typeface="+mn-ea"/>
          <a:cs typeface="+mn-cs"/>
        </a:defRPr>
      </a:lvl6pPr>
      <a:lvl7pPr marL="3900007" algn="l" defTabSz="650001" rtl="0" eaLnBrk="1" latinLnBrk="0" hangingPunct="1">
        <a:defRPr sz="2600" kern="1200">
          <a:solidFill>
            <a:schemeClr val="tx1"/>
          </a:solidFill>
          <a:latin typeface="+mn-lt"/>
          <a:ea typeface="+mn-ea"/>
          <a:cs typeface="+mn-cs"/>
        </a:defRPr>
      </a:lvl7pPr>
      <a:lvl8pPr marL="4550009" algn="l" defTabSz="650001" rtl="0" eaLnBrk="1" latinLnBrk="0" hangingPunct="1">
        <a:defRPr sz="2600" kern="1200">
          <a:solidFill>
            <a:schemeClr val="tx1"/>
          </a:solidFill>
          <a:latin typeface="+mn-lt"/>
          <a:ea typeface="+mn-ea"/>
          <a:cs typeface="+mn-cs"/>
        </a:defRPr>
      </a:lvl8pPr>
      <a:lvl9pPr marL="5200010" algn="l" defTabSz="65000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2.emf"/><Relationship Id="rId7" Type="http://schemas.openxmlformats.org/officeDocument/2006/relationships/image" Target="../media/image20.emf"/><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em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jpeg"/><Relationship Id="rId4" Type="http://schemas.openxmlformats.org/officeDocument/2006/relationships/image" Target="../media/image7.emf"/><Relationship Id="rId5" Type="http://schemas.openxmlformats.org/officeDocument/2006/relationships/image" Target="../media/image8.jpeg"/><Relationship Id="rId6" Type="http://schemas.openxmlformats.org/officeDocument/2006/relationships/image" Target="../media/image9.emf"/><Relationship Id="rId7" Type="http://schemas.openxmlformats.org/officeDocument/2006/relationships/image" Target="../media/image10.emf"/><Relationship Id="rId8" Type="http://schemas.openxmlformats.org/officeDocument/2006/relationships/image" Target="../media/image11.emf"/><Relationship Id="rId9" Type="http://schemas.openxmlformats.org/officeDocument/2006/relationships/image" Target="../media/image12.png"/><Relationship Id="rId10"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png"/><Relationship Id="rId5" Type="http://schemas.openxmlformats.org/officeDocument/2006/relationships/image" Target="../media/image22.emf"/><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emf"/><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2.emf"/><Relationship Id="rId6" Type="http://schemas.openxmlformats.org/officeDocument/2006/relationships/image" Target="../media/image20.emf"/><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9.tiff"/><Relationship Id="rId10" Type="http://schemas.openxmlformats.org/officeDocument/2006/relationships/image" Target="../media/image30.png"/><Relationship Id="rId11" Type="http://schemas.openxmlformats.org/officeDocument/2006/relationships/image" Target="../media/image26.em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009896" y="3474719"/>
            <a:ext cx="5980491" cy="2783841"/>
          </a:xfrm>
        </p:spPr>
        <p:txBody>
          <a:bodyPr/>
          <a:lstStyle/>
          <a:p>
            <a:pPr algn="l" eaLnBrk="1" hangingPunct="1"/>
            <a:r>
              <a:rPr lang="en-US" sz="4000" dirty="0" err="1" smtClean="0">
                <a:latin typeface="Arial" charset="0"/>
              </a:rPr>
              <a:t>Appdynamics</a:t>
            </a:r>
            <a:r>
              <a:rPr lang="en-US" sz="4000" dirty="0" smtClean="0">
                <a:latin typeface="Arial" charset="0"/>
              </a:rPr>
              <a:t> Engineer </a:t>
            </a:r>
            <a:br>
              <a:rPr lang="en-US" sz="4000" dirty="0" smtClean="0">
                <a:latin typeface="Arial" charset="0"/>
              </a:rPr>
            </a:br>
            <a:r>
              <a:rPr lang="en-US" sz="4000" dirty="0" smtClean="0">
                <a:latin typeface="Arial" charset="0"/>
              </a:rPr>
              <a:t>Training: </a:t>
            </a:r>
            <a:br>
              <a:rPr lang="en-US" sz="4000" dirty="0" smtClean="0">
                <a:latin typeface="Arial" charset="0"/>
              </a:rPr>
            </a:br>
            <a:r>
              <a:rPr lang="en-US" sz="4000" dirty="0" smtClean="0">
                <a:latin typeface="Arial" charset="0"/>
              </a:rPr>
              <a:t>Chapter 4</a:t>
            </a:r>
            <a:br>
              <a:rPr lang="en-US" sz="4000" dirty="0" smtClean="0">
                <a:latin typeface="Arial" charset="0"/>
              </a:rPr>
            </a:br>
            <a:r>
              <a:rPr lang="en-US" sz="4000" dirty="0" smtClean="0">
                <a:latin typeface="Arial" charset="0"/>
              </a:rPr>
              <a:t>Concepts</a:t>
            </a:r>
            <a:endParaRPr lang="en-US" sz="4000" dirty="0">
              <a:latin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Wave 37"/>
          <p:cNvSpPr/>
          <p:nvPr/>
        </p:nvSpPr>
        <p:spPr>
          <a:xfrm>
            <a:off x="676210" y="2895600"/>
            <a:ext cx="2930590" cy="5598450"/>
          </a:xfrm>
          <a:prstGeom prst="wave">
            <a:avLst>
              <a:gd name="adj1" fmla="val 5085"/>
              <a:gd name="adj2"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Checkout.</a:t>
            </a:r>
            <a:endParaRPr lang="en-US" sz="1600" dirty="0"/>
          </a:p>
        </p:txBody>
      </p:sp>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 </a:t>
            </a:r>
            <a:r>
              <a:rPr lang="en-US" sz="4800" dirty="0" smtClean="0">
                <a:latin typeface="Arial" charset="0"/>
              </a:rPr>
              <a:t>and Real-Time Decision making</a:t>
            </a:r>
            <a:endParaRPr lang="en-US" sz="4800" dirty="0">
              <a:latin typeface="Arial" charset="0"/>
            </a:endParaRPr>
          </a:p>
        </p:txBody>
      </p:sp>
      <p:cxnSp>
        <p:nvCxnSpPr>
          <p:cNvPr id="189" name="Straight Arrow Connector 188"/>
          <p:cNvCxnSpPr/>
          <p:nvPr/>
        </p:nvCxnSpPr>
        <p:spPr>
          <a:xfrm>
            <a:off x="987425" y="3881376"/>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987425" y="416256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987425" y="444653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987425" y="4734805"/>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a:off x="987425" y="5035704"/>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987425" y="5333829"/>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987425" y="563472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987425" y="5936031"/>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987425" y="6219997"/>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p:nvPr/>
        </p:nvCxnSpPr>
        <p:spPr>
          <a:xfrm>
            <a:off x="987425" y="651812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a:off x="987425" y="6819021"/>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987425" y="710729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987425" y="7425125"/>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987425" y="7706317"/>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4" name="Rectangle 203"/>
          <p:cNvSpPr/>
          <p:nvPr/>
        </p:nvSpPr>
        <p:spPr>
          <a:xfrm>
            <a:off x="4051941" y="3505666"/>
            <a:ext cx="2260707" cy="4563859"/>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
            </a:r>
            <a:br>
              <a:rPr lang="en-US" sz="1600" dirty="0" smtClean="0"/>
            </a:br>
            <a:r>
              <a:rPr lang="en-US" sz="1600" dirty="0" smtClean="0"/>
              <a:t>Agent</a:t>
            </a:r>
          </a:p>
          <a:p>
            <a:pPr algn="ctr"/>
            <a:endParaRPr lang="en-US" sz="1600" dirty="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smtClean="0"/>
          </a:p>
          <a:p>
            <a:pPr algn="ctr"/>
            <a:r>
              <a:rPr lang="en-US" sz="1600" dirty="0" smtClean="0"/>
              <a:t>Performance Management</a:t>
            </a:r>
            <a:endParaRPr lang="en-US" sz="1600" dirty="0"/>
          </a:p>
        </p:txBody>
      </p:sp>
      <p:sp>
        <p:nvSpPr>
          <p:cNvPr id="205" name="Rounded Rectangle 204"/>
          <p:cNvSpPr/>
          <p:nvPr/>
        </p:nvSpPr>
        <p:spPr>
          <a:xfrm>
            <a:off x="4324766" y="4326472"/>
            <a:ext cx="1674597" cy="9071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Baselines</a:t>
            </a:r>
            <a:br>
              <a:rPr lang="en-US" sz="1600" dirty="0" smtClean="0"/>
            </a:br>
            <a:r>
              <a:rPr lang="en-US" sz="1600" dirty="0" smtClean="0"/>
              <a:t>Thresholds</a:t>
            </a:r>
            <a:endParaRPr lang="en-US" sz="1600" dirty="0"/>
          </a:p>
        </p:txBody>
      </p:sp>
      <p:sp>
        <p:nvSpPr>
          <p:cNvPr id="206" name="Rounded Rectangle 205"/>
          <p:cNvSpPr/>
          <p:nvPr/>
        </p:nvSpPr>
        <p:spPr>
          <a:xfrm>
            <a:off x="4315981" y="6208031"/>
            <a:ext cx="1674597" cy="9071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Error</a:t>
            </a:r>
            <a:br>
              <a:rPr lang="en-US" sz="1600" dirty="0" smtClean="0"/>
            </a:br>
            <a:r>
              <a:rPr lang="en-US" sz="1600" dirty="0" smtClean="0"/>
              <a:t>Custom Configuration</a:t>
            </a:r>
            <a:endParaRPr lang="en-US" sz="1600" dirty="0"/>
          </a:p>
        </p:txBody>
      </p:sp>
      <p:sp>
        <p:nvSpPr>
          <p:cNvPr id="209" name="Wave 208"/>
          <p:cNvSpPr/>
          <p:nvPr/>
        </p:nvSpPr>
        <p:spPr>
          <a:xfrm>
            <a:off x="6505510" y="3505200"/>
            <a:ext cx="2651609" cy="2791750"/>
          </a:xfrm>
          <a:prstGeom prst="wave">
            <a:avLst>
              <a:gd name="adj1" fmla="val 8250"/>
              <a:gd name="adj2" fmla="val 479"/>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Normal</a:t>
            </a:r>
            <a:endParaRPr lang="en-US" sz="1600" dirty="0"/>
          </a:p>
        </p:txBody>
      </p:sp>
      <p:sp>
        <p:nvSpPr>
          <p:cNvPr id="210" name="Wave 209"/>
          <p:cNvSpPr/>
          <p:nvPr/>
        </p:nvSpPr>
        <p:spPr>
          <a:xfrm>
            <a:off x="6522124" y="5943600"/>
            <a:ext cx="2664630" cy="1538612"/>
          </a:xfrm>
          <a:prstGeom prst="wave">
            <a:avLst>
              <a:gd name="adj1" fmla="val 15347"/>
              <a:gd name="adj2" fmla="val 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Slow</a:t>
            </a:r>
            <a:endParaRPr lang="en-US" sz="1600" dirty="0"/>
          </a:p>
        </p:txBody>
      </p:sp>
      <p:sp>
        <p:nvSpPr>
          <p:cNvPr id="211" name="Wave 210"/>
          <p:cNvSpPr/>
          <p:nvPr/>
        </p:nvSpPr>
        <p:spPr>
          <a:xfrm>
            <a:off x="6518206" y="7086600"/>
            <a:ext cx="2702416" cy="1325039"/>
          </a:xfrm>
          <a:prstGeom prst="wave">
            <a:avLst>
              <a:gd name="adj1" fmla="val 18083"/>
              <a:gd name="adj2" fmla="val 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Error</a:t>
            </a:r>
            <a:endParaRPr lang="en-US" sz="1600" dirty="0"/>
          </a:p>
        </p:txBody>
      </p:sp>
      <p:cxnSp>
        <p:nvCxnSpPr>
          <p:cNvPr id="212" name="Straight Arrow Connector 211"/>
          <p:cNvCxnSpPr/>
          <p:nvPr/>
        </p:nvCxnSpPr>
        <p:spPr>
          <a:xfrm>
            <a:off x="6618996" y="430603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a:off x="6618996" y="453715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a:off x="6618996" y="475748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a:off x="6618996" y="6772772"/>
            <a:ext cx="2428167"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a:off x="6618996" y="6959243"/>
            <a:ext cx="2428167"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a:off x="6618996" y="7868440"/>
            <a:ext cx="2428167" cy="1588"/>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23" name="Text Placeholder 2"/>
          <p:cNvSpPr>
            <a:spLocks noGrp="1"/>
          </p:cNvSpPr>
          <p:nvPr>
            <p:ph type="body" sz="quarter" idx="10"/>
          </p:nvPr>
        </p:nvSpPr>
        <p:spPr>
          <a:xfrm>
            <a:off x="1014413" y="2246255"/>
            <a:ext cx="10975975" cy="763645"/>
          </a:xfrm>
        </p:spPr>
        <p:txBody>
          <a:bodyPr lIns="91440"/>
          <a:lstStyle/>
          <a:p>
            <a:pPr eaLnBrk="1" hangingPunct="1">
              <a:spcBef>
                <a:spcPct val="0"/>
              </a:spcBef>
            </a:pPr>
            <a:r>
              <a:rPr lang="en-US" dirty="0" smtClean="0">
                <a:latin typeface="Arial" charset="0"/>
              </a:rPr>
              <a:t>The Agent, the Performance Management Engine</a:t>
            </a:r>
            <a:endParaRPr lang="en-US" sz="2400" dirty="0">
              <a:latin typeface="Arial" charset="0"/>
            </a:endParaRPr>
          </a:p>
        </p:txBody>
      </p:sp>
      <p:pic>
        <p:nvPicPr>
          <p:cNvPr id="2" name="Picture 1" descr="MC90043386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8600" y="5372100"/>
            <a:ext cx="1828800" cy="1828800"/>
          </a:xfrm>
          <a:prstGeom prst="rect">
            <a:avLst/>
          </a:prstGeom>
        </p:spPr>
      </p:pic>
      <p:cxnSp>
        <p:nvCxnSpPr>
          <p:cNvPr id="36" name="Straight Arrow Connector 35"/>
          <p:cNvCxnSpPr/>
          <p:nvPr/>
        </p:nvCxnSpPr>
        <p:spPr>
          <a:xfrm>
            <a:off x="6631696" y="497913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631696" y="521025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6631696" y="543058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644396" y="567188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Arc 3"/>
          <p:cNvSpPr/>
          <p:nvPr/>
        </p:nvSpPr>
        <p:spPr>
          <a:xfrm>
            <a:off x="6184900" y="3822700"/>
            <a:ext cx="8928100" cy="4635500"/>
          </a:xfrm>
          <a:prstGeom prst="arc">
            <a:avLst>
              <a:gd name="adj1" fmla="val 7356215"/>
              <a:gd name="adj2" fmla="val 10716495"/>
            </a:avLst>
          </a:prstGeom>
          <a:solidFill>
            <a:srgbClr val="FF0000">
              <a:alpha val="25000"/>
            </a:srgbClr>
          </a:solidFill>
          <a:ln>
            <a:noFill/>
          </a:ln>
          <a:effectLst>
            <a:outerShdw blurRad="40000" dist="20000" dir="540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Tree>
    <p:extLst>
      <p:ext uri="{BB962C8B-B14F-4D97-AF65-F5344CB8AC3E}">
        <p14:creationId xmlns:p14="http://schemas.microsoft.com/office/powerpoint/2010/main" val="29767814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10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dissolve">
                                      <p:cBhvr>
                                        <p:cTn id="10" dur="1000"/>
                                        <p:tgtEl>
                                          <p:spTgt spid="189"/>
                                        </p:tgtEl>
                                      </p:cBhvr>
                                    </p:animEffect>
                                  </p:childTnLst>
                                </p:cTn>
                              </p:par>
                              <p:par>
                                <p:cTn id="11" presetID="9" presetClass="entr" presetSubtype="0" fill="hold" nodeType="withEffect">
                                  <p:stCondLst>
                                    <p:cond delay="0"/>
                                  </p:stCondLst>
                                  <p:childTnLst>
                                    <p:set>
                                      <p:cBhvr>
                                        <p:cTn id="12" dur="1" fill="hold">
                                          <p:stCondLst>
                                            <p:cond delay="0"/>
                                          </p:stCondLst>
                                        </p:cTn>
                                        <p:tgtEl>
                                          <p:spTgt spid="190"/>
                                        </p:tgtEl>
                                        <p:attrNameLst>
                                          <p:attrName>style.visibility</p:attrName>
                                        </p:attrNameLst>
                                      </p:cBhvr>
                                      <p:to>
                                        <p:strVal val="visible"/>
                                      </p:to>
                                    </p:set>
                                    <p:animEffect transition="in" filter="dissolve">
                                      <p:cBhvr>
                                        <p:cTn id="13" dur="1000"/>
                                        <p:tgtEl>
                                          <p:spTgt spid="190"/>
                                        </p:tgtEl>
                                      </p:cBhvr>
                                    </p:animEffect>
                                  </p:childTnLst>
                                </p:cTn>
                              </p:par>
                              <p:par>
                                <p:cTn id="14" presetID="9" presetClass="entr" presetSubtype="0" fill="hold" nodeType="withEffect">
                                  <p:stCondLst>
                                    <p:cond delay="0"/>
                                  </p:stCondLst>
                                  <p:childTnLst>
                                    <p:set>
                                      <p:cBhvr>
                                        <p:cTn id="15" dur="1" fill="hold">
                                          <p:stCondLst>
                                            <p:cond delay="0"/>
                                          </p:stCondLst>
                                        </p:cTn>
                                        <p:tgtEl>
                                          <p:spTgt spid="191"/>
                                        </p:tgtEl>
                                        <p:attrNameLst>
                                          <p:attrName>style.visibility</p:attrName>
                                        </p:attrNameLst>
                                      </p:cBhvr>
                                      <p:to>
                                        <p:strVal val="visible"/>
                                      </p:to>
                                    </p:set>
                                    <p:animEffect transition="in" filter="dissolve">
                                      <p:cBhvr>
                                        <p:cTn id="16" dur="1000"/>
                                        <p:tgtEl>
                                          <p:spTgt spid="191"/>
                                        </p:tgtEl>
                                      </p:cBhvr>
                                    </p:animEffect>
                                  </p:childTnLst>
                                </p:cTn>
                              </p:par>
                              <p:par>
                                <p:cTn id="17" presetID="9" presetClass="entr" presetSubtype="0" fill="hold" nodeType="withEffect">
                                  <p:stCondLst>
                                    <p:cond delay="0"/>
                                  </p:stCondLst>
                                  <p:childTnLst>
                                    <p:set>
                                      <p:cBhvr>
                                        <p:cTn id="18" dur="1" fill="hold">
                                          <p:stCondLst>
                                            <p:cond delay="0"/>
                                          </p:stCondLst>
                                        </p:cTn>
                                        <p:tgtEl>
                                          <p:spTgt spid="192"/>
                                        </p:tgtEl>
                                        <p:attrNameLst>
                                          <p:attrName>style.visibility</p:attrName>
                                        </p:attrNameLst>
                                      </p:cBhvr>
                                      <p:to>
                                        <p:strVal val="visible"/>
                                      </p:to>
                                    </p:set>
                                    <p:animEffect transition="in" filter="dissolve">
                                      <p:cBhvr>
                                        <p:cTn id="19" dur="1000"/>
                                        <p:tgtEl>
                                          <p:spTgt spid="192"/>
                                        </p:tgtEl>
                                      </p:cBhvr>
                                    </p:animEffect>
                                  </p:childTnLst>
                                </p:cTn>
                              </p:par>
                              <p:par>
                                <p:cTn id="20" presetID="9" presetClass="entr" presetSubtype="0" fill="hold" nodeType="withEffect">
                                  <p:stCondLst>
                                    <p:cond delay="0"/>
                                  </p:stCondLst>
                                  <p:childTnLst>
                                    <p:set>
                                      <p:cBhvr>
                                        <p:cTn id="21" dur="1" fill="hold">
                                          <p:stCondLst>
                                            <p:cond delay="0"/>
                                          </p:stCondLst>
                                        </p:cTn>
                                        <p:tgtEl>
                                          <p:spTgt spid="193"/>
                                        </p:tgtEl>
                                        <p:attrNameLst>
                                          <p:attrName>style.visibility</p:attrName>
                                        </p:attrNameLst>
                                      </p:cBhvr>
                                      <p:to>
                                        <p:strVal val="visible"/>
                                      </p:to>
                                    </p:set>
                                    <p:animEffect transition="in" filter="dissolve">
                                      <p:cBhvr>
                                        <p:cTn id="22" dur="1000"/>
                                        <p:tgtEl>
                                          <p:spTgt spid="193"/>
                                        </p:tgtEl>
                                      </p:cBhvr>
                                    </p:animEffect>
                                  </p:childTnLst>
                                </p:cTn>
                              </p:par>
                              <p:par>
                                <p:cTn id="23" presetID="9" presetClass="entr" presetSubtype="0" fill="hold" nodeType="withEffect">
                                  <p:stCondLst>
                                    <p:cond delay="0"/>
                                  </p:stCondLst>
                                  <p:childTnLst>
                                    <p:set>
                                      <p:cBhvr>
                                        <p:cTn id="24" dur="1" fill="hold">
                                          <p:stCondLst>
                                            <p:cond delay="0"/>
                                          </p:stCondLst>
                                        </p:cTn>
                                        <p:tgtEl>
                                          <p:spTgt spid="194"/>
                                        </p:tgtEl>
                                        <p:attrNameLst>
                                          <p:attrName>style.visibility</p:attrName>
                                        </p:attrNameLst>
                                      </p:cBhvr>
                                      <p:to>
                                        <p:strVal val="visible"/>
                                      </p:to>
                                    </p:set>
                                    <p:animEffect transition="in" filter="dissolve">
                                      <p:cBhvr>
                                        <p:cTn id="25" dur="1000"/>
                                        <p:tgtEl>
                                          <p:spTgt spid="194"/>
                                        </p:tgtEl>
                                      </p:cBhvr>
                                    </p:animEffect>
                                  </p:childTnLst>
                                </p:cTn>
                              </p:par>
                              <p:par>
                                <p:cTn id="26" presetID="9" presetClass="entr" presetSubtype="0" fill="hold" nodeType="withEffect">
                                  <p:stCondLst>
                                    <p:cond delay="0"/>
                                  </p:stCondLst>
                                  <p:childTnLst>
                                    <p:set>
                                      <p:cBhvr>
                                        <p:cTn id="27" dur="1" fill="hold">
                                          <p:stCondLst>
                                            <p:cond delay="0"/>
                                          </p:stCondLst>
                                        </p:cTn>
                                        <p:tgtEl>
                                          <p:spTgt spid="195"/>
                                        </p:tgtEl>
                                        <p:attrNameLst>
                                          <p:attrName>style.visibility</p:attrName>
                                        </p:attrNameLst>
                                      </p:cBhvr>
                                      <p:to>
                                        <p:strVal val="visible"/>
                                      </p:to>
                                    </p:set>
                                    <p:animEffect transition="in" filter="dissolve">
                                      <p:cBhvr>
                                        <p:cTn id="28" dur="1000"/>
                                        <p:tgtEl>
                                          <p:spTgt spid="195"/>
                                        </p:tgtEl>
                                      </p:cBhvr>
                                    </p:animEffect>
                                  </p:childTnLst>
                                </p:cTn>
                              </p:par>
                              <p:par>
                                <p:cTn id="29" presetID="9" presetClass="entr" presetSubtype="0" fill="hold" nodeType="withEffect">
                                  <p:stCondLst>
                                    <p:cond delay="0"/>
                                  </p:stCondLst>
                                  <p:childTnLst>
                                    <p:set>
                                      <p:cBhvr>
                                        <p:cTn id="30" dur="1" fill="hold">
                                          <p:stCondLst>
                                            <p:cond delay="0"/>
                                          </p:stCondLst>
                                        </p:cTn>
                                        <p:tgtEl>
                                          <p:spTgt spid="196"/>
                                        </p:tgtEl>
                                        <p:attrNameLst>
                                          <p:attrName>style.visibility</p:attrName>
                                        </p:attrNameLst>
                                      </p:cBhvr>
                                      <p:to>
                                        <p:strVal val="visible"/>
                                      </p:to>
                                    </p:set>
                                    <p:animEffect transition="in" filter="dissolve">
                                      <p:cBhvr>
                                        <p:cTn id="31" dur="1000"/>
                                        <p:tgtEl>
                                          <p:spTgt spid="196"/>
                                        </p:tgtEl>
                                      </p:cBhvr>
                                    </p:animEffect>
                                  </p:childTnLst>
                                </p:cTn>
                              </p:par>
                              <p:par>
                                <p:cTn id="32" presetID="9" presetClass="entr" presetSubtype="0" fill="hold" nodeType="with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dissolve">
                                      <p:cBhvr>
                                        <p:cTn id="34" dur="1000"/>
                                        <p:tgtEl>
                                          <p:spTgt spid="197"/>
                                        </p:tgtEl>
                                      </p:cBhvr>
                                    </p:animEffect>
                                  </p:childTnLst>
                                </p:cTn>
                              </p:par>
                              <p:par>
                                <p:cTn id="35" presetID="9" presetClass="entr" presetSubtype="0" fill="hold" nodeType="withEffect">
                                  <p:stCondLst>
                                    <p:cond delay="0"/>
                                  </p:stCondLst>
                                  <p:childTnLst>
                                    <p:set>
                                      <p:cBhvr>
                                        <p:cTn id="36" dur="1" fill="hold">
                                          <p:stCondLst>
                                            <p:cond delay="0"/>
                                          </p:stCondLst>
                                        </p:cTn>
                                        <p:tgtEl>
                                          <p:spTgt spid="198"/>
                                        </p:tgtEl>
                                        <p:attrNameLst>
                                          <p:attrName>style.visibility</p:attrName>
                                        </p:attrNameLst>
                                      </p:cBhvr>
                                      <p:to>
                                        <p:strVal val="visible"/>
                                      </p:to>
                                    </p:set>
                                    <p:animEffect transition="in" filter="dissolve">
                                      <p:cBhvr>
                                        <p:cTn id="37" dur="1000"/>
                                        <p:tgtEl>
                                          <p:spTgt spid="198"/>
                                        </p:tgtEl>
                                      </p:cBhvr>
                                    </p:animEffect>
                                  </p:childTnLst>
                                </p:cTn>
                              </p:par>
                              <p:par>
                                <p:cTn id="38" presetID="9" presetClass="entr" presetSubtype="0" fill="hold" nodeType="withEffect">
                                  <p:stCondLst>
                                    <p:cond delay="0"/>
                                  </p:stCondLst>
                                  <p:childTnLst>
                                    <p:set>
                                      <p:cBhvr>
                                        <p:cTn id="39" dur="1" fill="hold">
                                          <p:stCondLst>
                                            <p:cond delay="0"/>
                                          </p:stCondLst>
                                        </p:cTn>
                                        <p:tgtEl>
                                          <p:spTgt spid="199"/>
                                        </p:tgtEl>
                                        <p:attrNameLst>
                                          <p:attrName>style.visibility</p:attrName>
                                        </p:attrNameLst>
                                      </p:cBhvr>
                                      <p:to>
                                        <p:strVal val="visible"/>
                                      </p:to>
                                    </p:set>
                                    <p:animEffect transition="in" filter="dissolve">
                                      <p:cBhvr>
                                        <p:cTn id="40" dur="1000"/>
                                        <p:tgtEl>
                                          <p:spTgt spid="199"/>
                                        </p:tgtEl>
                                      </p:cBhvr>
                                    </p:animEffect>
                                  </p:childTnLst>
                                </p:cTn>
                              </p:par>
                              <p:par>
                                <p:cTn id="41" presetID="9" presetClass="entr" presetSubtype="0"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dissolve">
                                      <p:cBhvr>
                                        <p:cTn id="43" dur="2000"/>
                                        <p:tgtEl>
                                          <p:spTgt spid="200"/>
                                        </p:tgtEl>
                                      </p:cBhvr>
                                    </p:animEffect>
                                  </p:childTnLst>
                                </p:cTn>
                              </p:par>
                              <p:par>
                                <p:cTn id="44" presetID="9" presetClass="entr" presetSubtype="0" fill="hold" nodeType="withEffect">
                                  <p:stCondLst>
                                    <p:cond delay="0"/>
                                  </p:stCondLst>
                                  <p:childTnLst>
                                    <p:set>
                                      <p:cBhvr>
                                        <p:cTn id="45" dur="1" fill="hold">
                                          <p:stCondLst>
                                            <p:cond delay="0"/>
                                          </p:stCondLst>
                                        </p:cTn>
                                        <p:tgtEl>
                                          <p:spTgt spid="201"/>
                                        </p:tgtEl>
                                        <p:attrNameLst>
                                          <p:attrName>style.visibility</p:attrName>
                                        </p:attrNameLst>
                                      </p:cBhvr>
                                      <p:to>
                                        <p:strVal val="visible"/>
                                      </p:to>
                                    </p:set>
                                    <p:animEffect transition="in" filter="dissolve">
                                      <p:cBhvr>
                                        <p:cTn id="46" dur="1000"/>
                                        <p:tgtEl>
                                          <p:spTgt spid="201"/>
                                        </p:tgtEl>
                                      </p:cBhvr>
                                    </p:animEffect>
                                  </p:childTnLst>
                                </p:cTn>
                              </p:par>
                              <p:par>
                                <p:cTn id="47" presetID="9" presetClass="entr" presetSubtype="0" fill="hold" nodeType="withEffect">
                                  <p:stCondLst>
                                    <p:cond delay="0"/>
                                  </p:stCondLst>
                                  <p:childTnLst>
                                    <p:set>
                                      <p:cBhvr>
                                        <p:cTn id="48" dur="1" fill="hold">
                                          <p:stCondLst>
                                            <p:cond delay="0"/>
                                          </p:stCondLst>
                                        </p:cTn>
                                        <p:tgtEl>
                                          <p:spTgt spid="202"/>
                                        </p:tgtEl>
                                        <p:attrNameLst>
                                          <p:attrName>style.visibility</p:attrName>
                                        </p:attrNameLst>
                                      </p:cBhvr>
                                      <p:to>
                                        <p:strVal val="visible"/>
                                      </p:to>
                                    </p:set>
                                    <p:animEffect transition="in" filter="dissolve">
                                      <p:cBhvr>
                                        <p:cTn id="49" dur="1000"/>
                                        <p:tgtEl>
                                          <p:spTgt spid="20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217"/>
                                        </p:tgtEl>
                                        <p:attrNameLst>
                                          <p:attrName>style.visibility</p:attrName>
                                        </p:attrNameLst>
                                      </p:cBhvr>
                                      <p:to>
                                        <p:strVal val="visible"/>
                                      </p:to>
                                    </p:set>
                                    <p:animEffect transition="in" filter="dissolve">
                                      <p:cBhvr>
                                        <p:cTn id="54" dur="1000"/>
                                        <p:tgtEl>
                                          <p:spTgt spid="217"/>
                                        </p:tgtEl>
                                      </p:cBhvr>
                                    </p:animEffect>
                                  </p:childTnLst>
                                </p:cTn>
                              </p:par>
                              <p:par>
                                <p:cTn id="55" presetID="9" presetClass="entr" presetSubtype="0" fill="hold" nodeType="withEffect">
                                  <p:stCondLst>
                                    <p:cond delay="0"/>
                                  </p:stCondLst>
                                  <p:childTnLst>
                                    <p:set>
                                      <p:cBhvr>
                                        <p:cTn id="56" dur="1" fill="hold">
                                          <p:stCondLst>
                                            <p:cond delay="0"/>
                                          </p:stCondLst>
                                        </p:cTn>
                                        <p:tgtEl>
                                          <p:spTgt spid="218"/>
                                        </p:tgtEl>
                                        <p:attrNameLst>
                                          <p:attrName>style.visibility</p:attrName>
                                        </p:attrNameLst>
                                      </p:cBhvr>
                                      <p:to>
                                        <p:strVal val="visible"/>
                                      </p:to>
                                    </p:set>
                                    <p:animEffect transition="in" filter="dissolve">
                                      <p:cBhvr>
                                        <p:cTn id="57" dur="1000"/>
                                        <p:tgtEl>
                                          <p:spTgt spid="218"/>
                                        </p:tgtEl>
                                      </p:cBhvr>
                                    </p:animEffect>
                                  </p:childTnLst>
                                </p:cTn>
                              </p:par>
                              <p:par>
                                <p:cTn id="58" presetID="9" presetClass="entr" presetSubtype="0" fill="hold" nodeType="withEffect">
                                  <p:stCondLst>
                                    <p:cond delay="0"/>
                                  </p:stCondLst>
                                  <p:childTnLst>
                                    <p:set>
                                      <p:cBhvr>
                                        <p:cTn id="59" dur="1" fill="hold">
                                          <p:stCondLst>
                                            <p:cond delay="0"/>
                                          </p:stCondLst>
                                        </p:cTn>
                                        <p:tgtEl>
                                          <p:spTgt spid="222"/>
                                        </p:tgtEl>
                                        <p:attrNameLst>
                                          <p:attrName>style.visibility</p:attrName>
                                        </p:attrNameLst>
                                      </p:cBhvr>
                                      <p:to>
                                        <p:strVal val="visible"/>
                                      </p:to>
                                    </p:set>
                                    <p:animEffect transition="in" filter="dissolve">
                                      <p:cBhvr>
                                        <p:cTn id="60" dur="1000"/>
                                        <p:tgtEl>
                                          <p:spTgt spid="22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11"/>
                                        </p:tgtEl>
                                        <p:attrNameLst>
                                          <p:attrName>style.visibility</p:attrName>
                                        </p:attrNameLst>
                                      </p:cBhvr>
                                      <p:to>
                                        <p:strVal val="visible"/>
                                      </p:to>
                                    </p:set>
                                    <p:animEffect transition="in" filter="dissolve">
                                      <p:cBhvr>
                                        <p:cTn id="63" dur="1000"/>
                                        <p:tgtEl>
                                          <p:spTgt spid="211"/>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10"/>
                                        </p:tgtEl>
                                        <p:attrNameLst>
                                          <p:attrName>style.visibility</p:attrName>
                                        </p:attrNameLst>
                                      </p:cBhvr>
                                      <p:to>
                                        <p:strVal val="visible"/>
                                      </p:to>
                                    </p:set>
                                    <p:animEffect transition="in" filter="dissolve">
                                      <p:cBhvr>
                                        <p:cTn id="66" dur="1000"/>
                                        <p:tgtEl>
                                          <p:spTgt spid="210"/>
                                        </p:tgtEl>
                                      </p:cBhvr>
                                    </p:animEffect>
                                  </p:childTnLst>
                                </p:cTn>
                              </p:par>
                              <p:par>
                                <p:cTn id="67" presetID="9" presetClass="entr" presetSubtype="0"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dissolve">
                                      <p:cBhvr>
                                        <p:cTn id="69" dur="500"/>
                                        <p:tgtEl>
                                          <p:spTgt spid="40"/>
                                        </p:tgtEl>
                                      </p:cBhvr>
                                    </p:animEffect>
                                  </p:childTnLst>
                                </p:cTn>
                              </p:par>
                              <p:par>
                                <p:cTn id="70" presetID="9"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dissolve">
                                      <p:cBhvr>
                                        <p:cTn id="72" dur="500"/>
                                        <p:tgtEl>
                                          <p:spTgt spid="39"/>
                                        </p:tgtEl>
                                      </p:cBhvr>
                                    </p:animEffect>
                                  </p:childTnLst>
                                </p:cTn>
                              </p:par>
                              <p:par>
                                <p:cTn id="73" presetID="9"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dissolve">
                                      <p:cBhvr>
                                        <p:cTn id="75" dur="500"/>
                                        <p:tgtEl>
                                          <p:spTgt spid="37"/>
                                        </p:tgtEl>
                                      </p:cBhvr>
                                    </p:animEffect>
                                  </p:childTnLst>
                                </p:cTn>
                              </p:par>
                              <p:par>
                                <p:cTn id="76" presetID="9"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dissolve">
                                      <p:cBhvr>
                                        <p:cTn id="78" dur="500"/>
                                        <p:tgtEl>
                                          <p:spTgt spid="36"/>
                                        </p:tgtEl>
                                      </p:cBhvr>
                                    </p:animEffect>
                                  </p:childTnLst>
                                </p:cTn>
                              </p:par>
                              <p:par>
                                <p:cTn id="79" presetID="9" presetClass="entr" presetSubtype="0" fill="hold" nodeType="withEffect">
                                  <p:stCondLst>
                                    <p:cond delay="0"/>
                                  </p:stCondLst>
                                  <p:childTnLst>
                                    <p:set>
                                      <p:cBhvr>
                                        <p:cTn id="80" dur="1" fill="hold">
                                          <p:stCondLst>
                                            <p:cond delay="0"/>
                                          </p:stCondLst>
                                        </p:cTn>
                                        <p:tgtEl>
                                          <p:spTgt spid="214"/>
                                        </p:tgtEl>
                                        <p:attrNameLst>
                                          <p:attrName>style.visibility</p:attrName>
                                        </p:attrNameLst>
                                      </p:cBhvr>
                                      <p:to>
                                        <p:strVal val="visible"/>
                                      </p:to>
                                    </p:set>
                                    <p:animEffect transition="in" filter="dissolve">
                                      <p:cBhvr>
                                        <p:cTn id="81" dur="500"/>
                                        <p:tgtEl>
                                          <p:spTgt spid="214"/>
                                        </p:tgtEl>
                                      </p:cBhvr>
                                    </p:animEffect>
                                  </p:childTnLst>
                                </p:cTn>
                              </p:par>
                              <p:par>
                                <p:cTn id="82" presetID="9" presetClass="entr" presetSubtype="0" fill="hold" nodeType="withEffect">
                                  <p:stCondLst>
                                    <p:cond delay="0"/>
                                  </p:stCondLst>
                                  <p:childTnLst>
                                    <p:set>
                                      <p:cBhvr>
                                        <p:cTn id="83" dur="1" fill="hold">
                                          <p:stCondLst>
                                            <p:cond delay="0"/>
                                          </p:stCondLst>
                                        </p:cTn>
                                        <p:tgtEl>
                                          <p:spTgt spid="213"/>
                                        </p:tgtEl>
                                        <p:attrNameLst>
                                          <p:attrName>style.visibility</p:attrName>
                                        </p:attrNameLst>
                                      </p:cBhvr>
                                      <p:to>
                                        <p:strVal val="visible"/>
                                      </p:to>
                                    </p:set>
                                    <p:animEffect transition="in" filter="dissolve">
                                      <p:cBhvr>
                                        <p:cTn id="84" dur="500"/>
                                        <p:tgtEl>
                                          <p:spTgt spid="213"/>
                                        </p:tgtEl>
                                      </p:cBhvr>
                                    </p:animEffect>
                                  </p:childTnLst>
                                </p:cTn>
                              </p:par>
                              <p:par>
                                <p:cTn id="85" presetID="9" presetClass="entr" presetSubtype="0" fill="hold" nodeType="withEffect">
                                  <p:stCondLst>
                                    <p:cond delay="0"/>
                                  </p:stCondLst>
                                  <p:childTnLst>
                                    <p:set>
                                      <p:cBhvr>
                                        <p:cTn id="86" dur="1" fill="hold">
                                          <p:stCondLst>
                                            <p:cond delay="0"/>
                                          </p:stCondLst>
                                        </p:cTn>
                                        <p:tgtEl>
                                          <p:spTgt spid="212"/>
                                        </p:tgtEl>
                                        <p:attrNameLst>
                                          <p:attrName>style.visibility</p:attrName>
                                        </p:attrNameLst>
                                      </p:cBhvr>
                                      <p:to>
                                        <p:strVal val="visible"/>
                                      </p:to>
                                    </p:set>
                                    <p:animEffect transition="in" filter="dissolve">
                                      <p:cBhvr>
                                        <p:cTn id="87" dur="500"/>
                                        <p:tgtEl>
                                          <p:spTgt spid="212"/>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209"/>
                                        </p:tgtEl>
                                        <p:attrNameLst>
                                          <p:attrName>style.visibility</p:attrName>
                                        </p:attrNameLst>
                                      </p:cBhvr>
                                      <p:to>
                                        <p:strVal val="visible"/>
                                      </p:to>
                                    </p:set>
                                    <p:animEffect transition="in" filter="dissolve">
                                      <p:cBhvr>
                                        <p:cTn id="90" dur="500"/>
                                        <p:tgtEl>
                                          <p:spTgt spid="209"/>
                                        </p:tgtEl>
                                      </p:cBhvr>
                                    </p:animEffect>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2"/>
                                        </p:tgtEl>
                                        <p:attrNameLst>
                                          <p:attrName>style.visibility</p:attrName>
                                        </p:attrNameLst>
                                      </p:cBhvr>
                                      <p:to>
                                        <p:strVal val="visible"/>
                                      </p:to>
                                    </p:set>
                                    <p:anim calcmode="lin" valueType="num">
                                      <p:cBhvr additive="base">
                                        <p:cTn id="95" dur="1000" fill="hold"/>
                                        <p:tgtEl>
                                          <p:spTgt spid="2"/>
                                        </p:tgtEl>
                                        <p:attrNameLst>
                                          <p:attrName>ppt_x</p:attrName>
                                        </p:attrNameLst>
                                      </p:cBhvr>
                                      <p:tavLst>
                                        <p:tav tm="0">
                                          <p:val>
                                            <p:strVal val="1+#ppt_w/2"/>
                                          </p:val>
                                        </p:tav>
                                        <p:tav tm="100000">
                                          <p:val>
                                            <p:strVal val="#ppt_x"/>
                                          </p:val>
                                        </p:tav>
                                      </p:tavLst>
                                    </p:anim>
                                    <p:anim calcmode="lin" valueType="num">
                                      <p:cBhvr additive="base">
                                        <p:cTn id="96" dur="1000" fill="hold"/>
                                        <p:tgtEl>
                                          <p:spTgt spid="2"/>
                                        </p:tgtEl>
                                        <p:attrNameLst>
                                          <p:attrName>ppt_y</p:attrName>
                                        </p:attrNameLst>
                                      </p:cBhvr>
                                      <p:tavLst>
                                        <p:tav tm="0">
                                          <p:val>
                                            <p:strVal val="#ppt_y"/>
                                          </p:val>
                                        </p:tav>
                                        <p:tav tm="100000">
                                          <p:val>
                                            <p:strVal val="#ppt_y"/>
                                          </p:val>
                                        </p:tav>
                                      </p:tavLst>
                                    </p:anim>
                                  </p:childTnLst>
                                </p:cTn>
                              </p:par>
                              <p:par>
                                <p:cTn id="97" presetID="9" presetClass="entr" presetSubtype="0" fill="hold" grpId="0" nodeType="withEffect">
                                  <p:stCondLst>
                                    <p:cond delay="1000"/>
                                  </p:stCondLst>
                                  <p:childTnLst>
                                    <p:set>
                                      <p:cBhvr>
                                        <p:cTn id="98" dur="1" fill="hold">
                                          <p:stCondLst>
                                            <p:cond delay="0"/>
                                          </p:stCondLst>
                                        </p:cTn>
                                        <p:tgtEl>
                                          <p:spTgt spid="4"/>
                                        </p:tgtEl>
                                        <p:attrNameLst>
                                          <p:attrName>style.visibility</p:attrName>
                                        </p:attrNameLst>
                                      </p:cBhvr>
                                      <p:to>
                                        <p:strVal val="visible"/>
                                      </p:to>
                                    </p:set>
                                    <p:animEffect transition="in" filter="dissolve">
                                      <p:cBhvr>
                                        <p:cTn id="9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09" grpId="0" animBg="1"/>
      <p:bldP spid="210" grpId="0" animBg="1"/>
      <p:bldP spid="211"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descr="Cowboys.jpg"/>
          <p:cNvPicPr>
            <a:picLocks noChangeAspect="1"/>
          </p:cNvPicPr>
          <p:nvPr/>
        </p:nvPicPr>
        <p:blipFill>
          <a:blip r:embed="rId3" cstate="print"/>
          <a:stretch>
            <a:fillRect/>
          </a:stretch>
        </p:blipFill>
        <p:spPr>
          <a:xfrm>
            <a:off x="6184900" y="987584"/>
            <a:ext cx="5580906" cy="4173369"/>
          </a:xfrm>
          <a:prstGeom prst="rect">
            <a:avLst/>
          </a:prstGeom>
        </p:spPr>
      </p:pic>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Yet, Danger lurks …</a:t>
            </a:r>
            <a:endParaRPr lang="en-US" sz="4800" dirty="0">
              <a:latin typeface="Arial" charset="0"/>
            </a:endParaRPr>
          </a:p>
        </p:txBody>
      </p:sp>
      <p:sp>
        <p:nvSpPr>
          <p:cNvPr id="223" name="Text Placeholder 2"/>
          <p:cNvSpPr>
            <a:spLocks noGrp="1"/>
          </p:cNvSpPr>
          <p:nvPr>
            <p:ph type="body" sz="quarter" idx="10"/>
          </p:nvPr>
        </p:nvSpPr>
        <p:spPr>
          <a:xfrm>
            <a:off x="1014413" y="2246255"/>
            <a:ext cx="10975975" cy="763645"/>
          </a:xfrm>
        </p:spPr>
        <p:txBody>
          <a:bodyPr lIns="91440"/>
          <a:lstStyle/>
          <a:p>
            <a:pPr eaLnBrk="1" hangingPunct="1">
              <a:spcBef>
                <a:spcPct val="0"/>
              </a:spcBef>
            </a:pPr>
            <a:r>
              <a:rPr lang="en-US" dirty="0" smtClean="0">
                <a:latin typeface="Arial" charset="0"/>
              </a:rPr>
              <a:t>All is wel</a:t>
            </a:r>
            <a:r>
              <a:rPr lang="en-US" dirty="0" smtClean="0">
                <a:latin typeface="Arial" charset="0"/>
              </a:rPr>
              <a:t>l …</a:t>
            </a:r>
          </a:p>
          <a:p>
            <a:pPr lvl="1" eaLnBrk="1" hangingPunct="1">
              <a:spcBef>
                <a:spcPct val="0"/>
              </a:spcBef>
            </a:pPr>
            <a:r>
              <a:rPr lang="en-US" sz="2400" dirty="0" smtClean="0">
                <a:latin typeface="Arial" charset="0"/>
              </a:rPr>
              <a:t>Application is monitored</a:t>
            </a:r>
          </a:p>
          <a:p>
            <a:pPr lvl="1" eaLnBrk="1" hangingPunct="1">
              <a:spcBef>
                <a:spcPct val="0"/>
              </a:spcBef>
            </a:pPr>
            <a:r>
              <a:rPr lang="en-US" sz="2400" dirty="0" smtClean="0">
                <a:latin typeface="Arial" charset="0"/>
              </a:rPr>
              <a:t>Outlier requests are </a:t>
            </a:r>
            <a:r>
              <a:rPr lang="en-US" sz="2400" dirty="0" err="1" smtClean="0">
                <a:latin typeface="Arial" charset="0"/>
              </a:rPr>
              <a:t>snapshot’ed</a:t>
            </a:r>
            <a:endParaRPr lang="en-US" sz="2400" dirty="0" smtClean="0">
              <a:latin typeface="Arial" charset="0"/>
            </a:endParaRPr>
          </a:p>
          <a:p>
            <a:pPr eaLnBrk="1" hangingPunct="1">
              <a:spcBef>
                <a:spcPct val="0"/>
              </a:spcBef>
            </a:pPr>
            <a:r>
              <a:rPr lang="en-US" dirty="0" smtClean="0">
                <a:latin typeface="Arial" charset="0"/>
              </a:rPr>
              <a:t>… until a ‘Systemic Issue’</a:t>
            </a:r>
          </a:p>
          <a:p>
            <a:pPr lvl="1" eaLnBrk="1" hangingPunct="1">
              <a:spcBef>
                <a:spcPct val="0"/>
              </a:spcBef>
            </a:pPr>
            <a:r>
              <a:rPr lang="en-US" sz="2400" dirty="0" smtClean="0">
                <a:latin typeface="Arial" charset="0"/>
              </a:rPr>
              <a:t>i.e. a database crash</a:t>
            </a:r>
            <a:endParaRPr lang="en-US" sz="2400" dirty="0">
              <a:latin typeface="Arial" charset="0"/>
            </a:endParaRPr>
          </a:p>
          <a:p>
            <a:pPr lvl="1" eaLnBrk="1" hangingPunct="1">
              <a:spcBef>
                <a:spcPct val="0"/>
              </a:spcBef>
            </a:pPr>
            <a:r>
              <a:rPr lang="en-US" sz="2400" dirty="0" smtClean="0">
                <a:latin typeface="Arial" charset="0"/>
              </a:rPr>
              <a:t>need for lots of snapshots</a:t>
            </a:r>
          </a:p>
          <a:p>
            <a:pPr lvl="1" eaLnBrk="1" hangingPunct="1">
              <a:spcBef>
                <a:spcPct val="0"/>
              </a:spcBef>
            </a:pPr>
            <a:r>
              <a:rPr lang="en-US" sz="2400" dirty="0" smtClean="0">
                <a:latin typeface="Arial" charset="0"/>
              </a:rPr>
              <a:t>potentially Increase overhead to application already in trouble!!</a:t>
            </a:r>
            <a:br>
              <a:rPr lang="en-US" sz="2400" dirty="0" smtClean="0">
                <a:latin typeface="Arial" charset="0"/>
              </a:rPr>
            </a:br>
            <a:endParaRPr lang="en-US" sz="2400" dirty="0" smtClean="0">
              <a:latin typeface="Arial" charset="0"/>
            </a:endParaRPr>
          </a:p>
          <a:p>
            <a:pPr eaLnBrk="1" hangingPunct="1">
              <a:spcBef>
                <a:spcPct val="0"/>
              </a:spcBef>
            </a:pPr>
            <a:r>
              <a:rPr lang="en-US" dirty="0" smtClean="0">
                <a:latin typeface="Arial" charset="0"/>
              </a:rPr>
              <a:t>The Solution? A Diagnostic Session!</a:t>
            </a:r>
          </a:p>
          <a:p>
            <a:pPr lvl="1" eaLnBrk="1" hangingPunct="1">
              <a:spcBef>
                <a:spcPct val="0"/>
              </a:spcBef>
            </a:pPr>
            <a:r>
              <a:rPr lang="en-US" sz="2400" dirty="0" smtClean="0">
                <a:latin typeface="Arial" charset="0"/>
              </a:rPr>
              <a:t>Contract to limit amount of snapshots (n snapshots/min for n minutes)</a:t>
            </a:r>
          </a:p>
          <a:p>
            <a:pPr lvl="1" eaLnBrk="1" hangingPunct="1">
              <a:spcBef>
                <a:spcPct val="0"/>
              </a:spcBef>
            </a:pPr>
            <a:r>
              <a:rPr lang="en-US" sz="2400" dirty="0" smtClean="0">
                <a:latin typeface="Arial" charset="0"/>
              </a:rPr>
              <a:t>Kicks in if threshold of n% slow requests/min is breached </a:t>
            </a:r>
          </a:p>
        </p:txBody>
      </p:sp>
      <p:grpSp>
        <p:nvGrpSpPr>
          <p:cNvPr id="5" name="Group 4"/>
          <p:cNvGrpSpPr/>
          <p:nvPr/>
        </p:nvGrpSpPr>
        <p:grpSpPr>
          <a:xfrm>
            <a:off x="5540370" y="-1890977"/>
            <a:ext cx="12623170" cy="7004844"/>
            <a:chOff x="0" y="-1847455"/>
            <a:chExt cx="20031586" cy="11067655"/>
          </a:xfrm>
        </p:grpSpPr>
        <p:pic>
          <p:nvPicPr>
            <p:cNvPr id="2" name="Picture 1" descr="MC90043386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66092">
              <a:off x="9802473" y="2730889"/>
              <a:ext cx="1828800" cy="1828800"/>
            </a:xfrm>
            <a:prstGeom prst="rect">
              <a:avLst/>
            </a:prstGeom>
          </p:spPr>
        </p:pic>
        <p:sp>
          <p:nvSpPr>
            <p:cNvPr id="4" name="Arc 3"/>
            <p:cNvSpPr/>
            <p:nvPr/>
          </p:nvSpPr>
          <p:spPr>
            <a:xfrm rot="20668937">
              <a:off x="0" y="-1847455"/>
              <a:ext cx="20031586" cy="11067655"/>
            </a:xfrm>
            <a:prstGeom prst="arc">
              <a:avLst>
                <a:gd name="adj1" fmla="val 6881950"/>
                <a:gd name="adj2" fmla="val 10716495"/>
              </a:avLst>
            </a:prstGeom>
            <a:solidFill>
              <a:srgbClr val="FF0000">
                <a:alpha val="25000"/>
              </a:srgbClr>
            </a:solidFill>
            <a:ln>
              <a:noFill/>
            </a:ln>
            <a:effectLst>
              <a:outerShdw blurRad="40000" dist="20000" dir="5400000" rotWithShape="0">
                <a:srgbClr val="FF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a:p>
              <a:pPr algn="ctr"/>
              <a:endParaRPr lang="en-US" dirty="0" smtClean="0"/>
            </a:p>
            <a:p>
              <a:pPr algn="ctr"/>
              <a:endParaRPr lang="en-US" dirty="0"/>
            </a:p>
          </p:txBody>
        </p:sp>
        <p:sp>
          <p:nvSpPr>
            <p:cNvPr id="45" name="Rounded Rectangle 44"/>
            <p:cNvSpPr/>
            <p:nvPr/>
          </p:nvSpPr>
          <p:spPr>
            <a:xfrm>
              <a:off x="1031264" y="4316932"/>
              <a:ext cx="2249254" cy="33618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t>Load</a:t>
              </a:r>
              <a:endParaRPr lang="en-US" sz="1200" dirty="0"/>
            </a:p>
          </p:txBody>
        </p:sp>
        <p:sp>
          <p:nvSpPr>
            <p:cNvPr id="46" name="Rounded Rectangle 45"/>
            <p:cNvSpPr/>
            <p:nvPr/>
          </p:nvSpPr>
          <p:spPr>
            <a:xfrm>
              <a:off x="1022798" y="4806439"/>
              <a:ext cx="2249254" cy="33618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t>Errors</a:t>
              </a:r>
              <a:endParaRPr lang="en-US" sz="1200" dirty="0"/>
            </a:p>
          </p:txBody>
        </p:sp>
        <p:sp>
          <p:nvSpPr>
            <p:cNvPr id="47" name="Rounded Rectangle 6"/>
            <p:cNvSpPr/>
            <p:nvPr/>
          </p:nvSpPr>
          <p:spPr>
            <a:xfrm>
              <a:off x="1031264" y="3861293"/>
              <a:ext cx="2249254" cy="33618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t>CPU Time</a:t>
              </a:r>
              <a:endParaRPr lang="en-US" sz="1200" dirty="0"/>
            </a:p>
          </p:txBody>
        </p:sp>
        <p:sp>
          <p:nvSpPr>
            <p:cNvPr id="48" name="Rounded Rectangle 6"/>
            <p:cNvSpPr/>
            <p:nvPr/>
          </p:nvSpPr>
          <p:spPr>
            <a:xfrm>
              <a:off x="1031264" y="3405652"/>
              <a:ext cx="2249254" cy="33618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smtClean="0"/>
                <a:t>Response Time</a:t>
              </a:r>
              <a:endParaRPr lang="en-US" sz="1200" dirty="0"/>
            </a:p>
          </p:txBody>
        </p:sp>
        <p:grpSp>
          <p:nvGrpSpPr>
            <p:cNvPr id="49" name="Group 48"/>
            <p:cNvGrpSpPr/>
            <p:nvPr/>
          </p:nvGrpSpPr>
          <p:grpSpPr>
            <a:xfrm>
              <a:off x="6848877" y="5131122"/>
              <a:ext cx="1193336" cy="789910"/>
              <a:chOff x="8629195" y="3510838"/>
              <a:chExt cx="1193336" cy="789910"/>
            </a:xfrm>
          </p:grpSpPr>
          <p:sp>
            <p:nvSpPr>
              <p:cNvPr id="50" name="Isosceles Triangle 49"/>
              <p:cNvSpPr/>
              <p:nvPr/>
            </p:nvSpPr>
            <p:spPr bwMode="auto">
              <a:xfrm rot="14152416" flipV="1">
                <a:off x="9090757" y="3864347"/>
                <a:ext cx="284663" cy="85397"/>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51" name="Straight Connector 309"/>
              <p:cNvCxnSpPr>
                <a:cxnSpLocks noChangeShapeType="1"/>
              </p:cNvCxnSpPr>
              <p:nvPr/>
            </p:nvCxnSpPr>
            <p:spPr bwMode="auto">
              <a:xfrm flipV="1">
                <a:off x="8629195" y="3510838"/>
                <a:ext cx="1193336" cy="789910"/>
              </a:xfrm>
              <a:prstGeom prst="line">
                <a:avLst/>
              </a:prstGeom>
              <a:noFill/>
              <a:ln w="38100" cap="rnd" cmpd="sng" algn="ctr">
                <a:solidFill>
                  <a:srgbClr val="D40000"/>
                </a:solidFill>
                <a:round/>
                <a:headEnd/>
                <a:tailEnd/>
              </a:ln>
            </p:spPr>
          </p:cxnSp>
        </p:grpSp>
        <p:pic>
          <p:nvPicPr>
            <p:cNvPr id="52" name="Picture 51"/>
            <p:cNvPicPr>
              <a:picLocks noChangeAspect="1"/>
            </p:cNvPicPr>
            <p:nvPr/>
          </p:nvPicPr>
          <p:blipFill>
            <a:blip r:embed="rId5"/>
            <a:stretch>
              <a:fillRect/>
            </a:stretch>
          </p:blipFill>
          <p:spPr>
            <a:xfrm>
              <a:off x="1064090" y="6027661"/>
              <a:ext cx="657618" cy="451564"/>
            </a:xfrm>
            <a:prstGeom prst="rect">
              <a:avLst/>
            </a:prstGeom>
          </p:spPr>
        </p:pic>
        <p:grpSp>
          <p:nvGrpSpPr>
            <p:cNvPr id="53" name="Group 52"/>
            <p:cNvGrpSpPr/>
            <p:nvPr/>
          </p:nvGrpSpPr>
          <p:grpSpPr>
            <a:xfrm>
              <a:off x="7589919" y="4406682"/>
              <a:ext cx="1054808" cy="724440"/>
              <a:chOff x="6965608" y="1245495"/>
              <a:chExt cx="1054808" cy="724440"/>
            </a:xfrm>
          </p:grpSpPr>
          <p:grpSp>
            <p:nvGrpSpPr>
              <p:cNvPr id="54" name="Group 53"/>
              <p:cNvGrpSpPr/>
              <p:nvPr/>
            </p:nvGrpSpPr>
            <p:grpSpPr>
              <a:xfrm>
                <a:off x="6965608" y="1597484"/>
                <a:ext cx="909494" cy="372451"/>
                <a:chOff x="3828408" y="3695660"/>
                <a:chExt cx="909494" cy="372451"/>
              </a:xfrm>
            </p:grpSpPr>
            <p:pic>
              <p:nvPicPr>
                <p:cNvPr id="56" name="Picture 55"/>
                <p:cNvPicPr>
                  <a:picLocks noChangeAspect="1"/>
                </p:cNvPicPr>
                <p:nvPr/>
              </p:nvPicPr>
              <p:blipFill>
                <a:blip r:embed="rId6"/>
                <a:stretch>
                  <a:fillRect/>
                </a:stretch>
              </p:blipFill>
              <p:spPr>
                <a:xfrm>
                  <a:off x="3828408" y="3695660"/>
                  <a:ext cx="635000" cy="190500"/>
                </a:xfrm>
                <a:prstGeom prst="rect">
                  <a:avLst/>
                </a:prstGeom>
              </p:spPr>
            </p:pic>
            <p:pic>
              <p:nvPicPr>
                <p:cNvPr id="57" name="Picture 56"/>
                <p:cNvPicPr>
                  <a:picLocks noChangeAspect="1"/>
                </p:cNvPicPr>
                <p:nvPr/>
              </p:nvPicPr>
              <p:blipFill>
                <a:blip r:embed="rId6"/>
                <a:stretch>
                  <a:fillRect/>
                </a:stretch>
              </p:blipFill>
              <p:spPr>
                <a:xfrm>
                  <a:off x="3975139" y="3786720"/>
                  <a:ext cx="635000" cy="190500"/>
                </a:xfrm>
                <a:prstGeom prst="rect">
                  <a:avLst/>
                </a:prstGeom>
              </p:spPr>
            </p:pic>
            <p:pic>
              <p:nvPicPr>
                <p:cNvPr id="58" name="Picture 57"/>
                <p:cNvPicPr>
                  <a:picLocks noChangeAspect="1"/>
                </p:cNvPicPr>
                <p:nvPr/>
              </p:nvPicPr>
              <p:blipFill>
                <a:blip r:embed="rId6"/>
                <a:stretch>
                  <a:fillRect/>
                </a:stretch>
              </p:blipFill>
              <p:spPr>
                <a:xfrm>
                  <a:off x="4102902" y="3877611"/>
                  <a:ext cx="635000" cy="190500"/>
                </a:xfrm>
                <a:prstGeom prst="rect">
                  <a:avLst/>
                </a:prstGeom>
              </p:spPr>
            </p:pic>
          </p:grpSp>
          <p:pic>
            <p:nvPicPr>
              <p:cNvPr id="55" name="Picture 54"/>
              <p:cNvPicPr>
                <a:picLocks noChangeAspect="1"/>
              </p:cNvPicPr>
              <p:nvPr/>
            </p:nvPicPr>
            <p:blipFill>
              <a:blip r:embed="rId7"/>
              <a:stretch>
                <a:fillRect/>
              </a:stretch>
            </p:blipFill>
            <p:spPr>
              <a:xfrm>
                <a:off x="7628187" y="1245495"/>
                <a:ext cx="392229" cy="331216"/>
              </a:xfrm>
              <a:prstGeom prst="rect">
                <a:avLst/>
              </a:prstGeom>
            </p:spPr>
          </p:pic>
        </p:grpSp>
        <p:sp>
          <p:nvSpPr>
            <p:cNvPr id="59" name="TextBox 58"/>
            <p:cNvSpPr txBox="1"/>
            <p:nvPr/>
          </p:nvSpPr>
          <p:spPr>
            <a:xfrm>
              <a:off x="623215" y="6337427"/>
              <a:ext cx="1447799" cy="1462009"/>
            </a:xfrm>
            <a:prstGeom prst="rect">
              <a:avLst/>
            </a:prstGeom>
            <a:noFill/>
          </p:spPr>
          <p:txBody>
            <a:bodyPr wrap="square" rtlCol="0">
              <a:spAutoFit/>
            </a:bodyPr>
            <a:lstStyle/>
            <a:p>
              <a:pPr algn="r"/>
              <a:r>
                <a:rPr lang="en-US" sz="900" dirty="0" smtClean="0">
                  <a:solidFill>
                    <a:srgbClr val="000000"/>
                  </a:solidFill>
                </a:rPr>
                <a:t>Login</a:t>
              </a:r>
            </a:p>
            <a:p>
              <a:pPr algn="r"/>
              <a:r>
                <a:rPr lang="en-US" sz="900" dirty="0" smtClean="0">
                  <a:solidFill>
                    <a:srgbClr val="000000"/>
                  </a:solidFill>
                </a:rPr>
                <a:t>Search Flight</a:t>
              </a:r>
            </a:p>
            <a:p>
              <a:pPr algn="r"/>
              <a:r>
                <a:rPr lang="en-US" sz="900" dirty="0" smtClean="0">
                  <a:solidFill>
                    <a:srgbClr val="000000"/>
                  </a:solidFill>
                </a:rPr>
                <a:t>View Flight Status</a:t>
              </a:r>
            </a:p>
            <a:p>
              <a:pPr algn="r"/>
              <a:r>
                <a:rPr lang="en-US" sz="900" dirty="0" smtClean="0">
                  <a:solidFill>
                    <a:srgbClr val="000000"/>
                  </a:solidFill>
                </a:rPr>
                <a:t>Make Reservation</a:t>
              </a:r>
              <a:endParaRPr lang="en-US" sz="900" dirty="0">
                <a:solidFill>
                  <a:srgbClr val="000000"/>
                </a:solidFill>
              </a:endParaRPr>
            </a:p>
          </p:txBody>
        </p:sp>
        <p:pic>
          <p:nvPicPr>
            <p:cNvPr id="60" name="Picture 59"/>
            <p:cNvPicPr>
              <a:picLocks noChangeAspect="1"/>
            </p:cNvPicPr>
            <p:nvPr/>
          </p:nvPicPr>
          <p:blipFill>
            <a:blip r:embed="rId8"/>
            <a:stretch>
              <a:fillRect/>
            </a:stretch>
          </p:blipFill>
          <p:spPr>
            <a:xfrm>
              <a:off x="2024725" y="6270420"/>
              <a:ext cx="228600" cy="200025"/>
            </a:xfrm>
            <a:prstGeom prst="rect">
              <a:avLst/>
            </a:prstGeom>
          </p:spPr>
        </p:pic>
        <p:pic>
          <p:nvPicPr>
            <p:cNvPr id="61" name="Picture 60"/>
            <p:cNvPicPr>
              <a:picLocks noChangeAspect="1"/>
            </p:cNvPicPr>
            <p:nvPr/>
          </p:nvPicPr>
          <p:blipFill>
            <a:blip r:embed="rId8"/>
            <a:stretch>
              <a:fillRect/>
            </a:stretch>
          </p:blipFill>
          <p:spPr>
            <a:xfrm>
              <a:off x="2024725" y="6467817"/>
              <a:ext cx="228600" cy="200025"/>
            </a:xfrm>
            <a:prstGeom prst="rect">
              <a:avLst/>
            </a:prstGeom>
          </p:spPr>
        </p:pic>
        <p:pic>
          <p:nvPicPr>
            <p:cNvPr id="62" name="Picture 61"/>
            <p:cNvPicPr>
              <a:picLocks noChangeAspect="1"/>
            </p:cNvPicPr>
            <p:nvPr/>
          </p:nvPicPr>
          <p:blipFill>
            <a:blip r:embed="rId8"/>
            <a:stretch>
              <a:fillRect/>
            </a:stretch>
          </p:blipFill>
          <p:spPr>
            <a:xfrm>
              <a:off x="2024725" y="6658535"/>
              <a:ext cx="228600" cy="200025"/>
            </a:xfrm>
            <a:prstGeom prst="rect">
              <a:avLst/>
            </a:prstGeom>
          </p:spPr>
        </p:pic>
        <p:pic>
          <p:nvPicPr>
            <p:cNvPr id="63" name="Picture 62"/>
            <p:cNvPicPr>
              <a:picLocks noChangeAspect="1"/>
            </p:cNvPicPr>
            <p:nvPr/>
          </p:nvPicPr>
          <p:blipFill>
            <a:blip r:embed="rId9"/>
            <a:stretch>
              <a:fillRect/>
            </a:stretch>
          </p:blipFill>
          <p:spPr>
            <a:xfrm>
              <a:off x="2035673" y="6830754"/>
              <a:ext cx="228600" cy="209549"/>
            </a:xfrm>
            <a:prstGeom prst="rect">
              <a:avLst/>
            </a:prstGeom>
          </p:spPr>
        </p:pic>
        <p:cxnSp>
          <p:nvCxnSpPr>
            <p:cNvPr id="64" name="Straight Connector 309"/>
            <p:cNvCxnSpPr>
              <a:cxnSpLocks noChangeShapeType="1"/>
            </p:cNvCxnSpPr>
            <p:nvPr/>
          </p:nvCxnSpPr>
          <p:spPr bwMode="auto">
            <a:xfrm>
              <a:off x="2298140" y="6935498"/>
              <a:ext cx="4863540" cy="9936"/>
            </a:xfrm>
            <a:prstGeom prst="line">
              <a:avLst/>
            </a:prstGeom>
            <a:noFill/>
            <a:ln w="9525" algn="ctr">
              <a:solidFill>
                <a:srgbClr val="6E6E6E"/>
              </a:solidFill>
              <a:round/>
              <a:headEnd/>
              <a:tailEnd/>
            </a:ln>
          </p:spPr>
        </p:cxnSp>
        <p:sp>
          <p:nvSpPr>
            <p:cNvPr id="65" name="Isosceles Triangle 64"/>
            <p:cNvSpPr/>
            <p:nvPr/>
          </p:nvSpPr>
          <p:spPr bwMode="auto">
            <a:xfrm rot="16200000" flipV="1">
              <a:off x="3632743" y="69226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66" name="Isosceles Triangle 65"/>
            <p:cNvSpPr/>
            <p:nvPr/>
          </p:nvSpPr>
          <p:spPr bwMode="auto">
            <a:xfrm rot="16200000" flipV="1">
              <a:off x="6332538" y="69226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nvGrpSpPr>
            <p:cNvPr id="67" name="Group 66"/>
            <p:cNvGrpSpPr/>
            <p:nvPr/>
          </p:nvGrpSpPr>
          <p:grpSpPr>
            <a:xfrm>
              <a:off x="4793466" y="6766784"/>
              <a:ext cx="858694" cy="372451"/>
              <a:chOff x="3777608" y="3695660"/>
              <a:chExt cx="858694" cy="372451"/>
            </a:xfrm>
          </p:grpSpPr>
          <p:pic>
            <p:nvPicPr>
              <p:cNvPr id="68" name="Picture 67"/>
              <p:cNvPicPr>
                <a:picLocks noChangeAspect="1"/>
              </p:cNvPicPr>
              <p:nvPr/>
            </p:nvPicPr>
            <p:blipFill>
              <a:blip r:embed="rId6"/>
              <a:stretch>
                <a:fillRect/>
              </a:stretch>
            </p:blipFill>
            <p:spPr>
              <a:xfrm>
                <a:off x="3777608" y="3695660"/>
                <a:ext cx="635000" cy="190500"/>
              </a:xfrm>
              <a:prstGeom prst="rect">
                <a:avLst/>
              </a:prstGeom>
            </p:spPr>
          </p:pic>
          <p:pic>
            <p:nvPicPr>
              <p:cNvPr id="69" name="Picture 68"/>
              <p:cNvPicPr>
                <a:picLocks noChangeAspect="1"/>
              </p:cNvPicPr>
              <p:nvPr/>
            </p:nvPicPr>
            <p:blipFill>
              <a:blip r:embed="rId6"/>
              <a:stretch>
                <a:fillRect/>
              </a:stretch>
            </p:blipFill>
            <p:spPr>
              <a:xfrm>
                <a:off x="3886239" y="3786720"/>
                <a:ext cx="635000" cy="190500"/>
              </a:xfrm>
              <a:prstGeom prst="rect">
                <a:avLst/>
              </a:prstGeom>
            </p:spPr>
          </p:pic>
          <p:pic>
            <p:nvPicPr>
              <p:cNvPr id="70" name="Picture 69"/>
              <p:cNvPicPr>
                <a:picLocks noChangeAspect="1"/>
              </p:cNvPicPr>
              <p:nvPr/>
            </p:nvPicPr>
            <p:blipFill>
              <a:blip r:embed="rId6"/>
              <a:stretch>
                <a:fillRect/>
              </a:stretch>
            </p:blipFill>
            <p:spPr>
              <a:xfrm>
                <a:off x="4001302" y="3877611"/>
                <a:ext cx="635000" cy="190500"/>
              </a:xfrm>
              <a:prstGeom prst="rect">
                <a:avLst/>
              </a:prstGeom>
            </p:spPr>
          </p:pic>
        </p:grpSp>
        <p:sp>
          <p:nvSpPr>
            <p:cNvPr id="71" name="TextBox 370"/>
            <p:cNvSpPr txBox="1">
              <a:spLocks noChangeArrowheads="1"/>
            </p:cNvSpPr>
            <p:nvPr/>
          </p:nvSpPr>
          <p:spPr bwMode="auto">
            <a:xfrm>
              <a:off x="4765612" y="6554671"/>
              <a:ext cx="662854" cy="389869"/>
            </a:xfrm>
            <a:prstGeom prst="rect">
              <a:avLst/>
            </a:prstGeom>
            <a:noFill/>
            <a:ln w="9525">
              <a:noFill/>
              <a:miter lim="800000"/>
              <a:headEnd/>
              <a:tailEnd/>
            </a:ln>
          </p:spPr>
          <p:txBody>
            <a:bodyPr wrap="square">
              <a:spAutoFit/>
            </a:bodyPr>
            <a:lstStyle/>
            <a:p>
              <a:r>
                <a:rPr lang="en-US" sz="500" dirty="0" smtClean="0">
                  <a:solidFill>
                    <a:srgbClr val="000000"/>
                  </a:solidFill>
                  <a:ea typeface="ＭＳ Ｐゴシック"/>
                  <a:cs typeface="ＭＳ Ｐゴシック"/>
                </a:rPr>
                <a:t>Weblogic</a:t>
              </a:r>
              <a:endParaRPr lang="en-US" sz="500" dirty="0">
                <a:solidFill>
                  <a:srgbClr val="000000"/>
                </a:solidFill>
                <a:ea typeface="ＭＳ Ｐゴシック"/>
                <a:cs typeface="ＭＳ Ｐゴシック"/>
              </a:endParaRPr>
            </a:p>
          </p:txBody>
        </p:sp>
        <p:pic>
          <p:nvPicPr>
            <p:cNvPr id="72" name="Picture 71"/>
            <p:cNvPicPr>
              <a:picLocks noChangeAspect="1"/>
            </p:cNvPicPr>
            <p:nvPr/>
          </p:nvPicPr>
          <p:blipFill>
            <a:blip r:embed="rId7"/>
            <a:stretch>
              <a:fillRect/>
            </a:stretch>
          </p:blipFill>
          <p:spPr>
            <a:xfrm>
              <a:off x="7084633" y="6695386"/>
              <a:ext cx="571500" cy="482600"/>
            </a:xfrm>
            <a:prstGeom prst="rect">
              <a:avLst/>
            </a:prstGeom>
          </p:spPr>
        </p:pic>
        <p:sp>
          <p:nvSpPr>
            <p:cNvPr id="73" name="TextBox 370"/>
            <p:cNvSpPr txBox="1">
              <a:spLocks noChangeArrowheads="1"/>
            </p:cNvSpPr>
            <p:nvPr/>
          </p:nvSpPr>
          <p:spPr bwMode="auto">
            <a:xfrm>
              <a:off x="7084634" y="6493318"/>
              <a:ext cx="571499" cy="389869"/>
            </a:xfrm>
            <a:prstGeom prst="rect">
              <a:avLst/>
            </a:prstGeom>
            <a:noFill/>
            <a:ln w="9525">
              <a:noFill/>
              <a:miter lim="800000"/>
              <a:headEnd/>
              <a:tailEnd/>
            </a:ln>
          </p:spPr>
          <p:txBody>
            <a:bodyPr wrap="square">
              <a:spAutoFit/>
            </a:bodyPr>
            <a:lstStyle/>
            <a:p>
              <a:pPr algn="ctr"/>
              <a:r>
                <a:rPr lang="en-US" sz="500" dirty="0" smtClean="0">
                  <a:solidFill>
                    <a:srgbClr val="000000"/>
                  </a:solidFill>
                  <a:ea typeface="ＭＳ Ｐゴシック"/>
                  <a:cs typeface="ＭＳ Ｐゴシック"/>
                </a:rPr>
                <a:t>Oracle</a:t>
              </a:r>
              <a:endParaRPr lang="en-US" sz="500" dirty="0">
                <a:solidFill>
                  <a:srgbClr val="000000"/>
                </a:solidFill>
                <a:ea typeface="ＭＳ Ｐゴシック"/>
                <a:cs typeface="ＭＳ Ｐゴシック"/>
              </a:endParaRPr>
            </a:p>
          </p:txBody>
        </p:sp>
        <p:cxnSp>
          <p:nvCxnSpPr>
            <p:cNvPr id="74" name="Straight Connector 309"/>
            <p:cNvCxnSpPr>
              <a:cxnSpLocks noChangeShapeType="1"/>
            </p:cNvCxnSpPr>
            <p:nvPr/>
          </p:nvCxnSpPr>
          <p:spPr bwMode="auto">
            <a:xfrm>
              <a:off x="3323177" y="6940427"/>
              <a:ext cx="1481915" cy="8308"/>
            </a:xfrm>
            <a:prstGeom prst="line">
              <a:avLst/>
            </a:prstGeom>
            <a:noFill/>
            <a:ln w="38100" cap="rnd" cmpd="sng" algn="ctr">
              <a:solidFill>
                <a:srgbClr val="D40000"/>
              </a:solidFill>
              <a:round/>
              <a:headEnd/>
              <a:tailEnd/>
            </a:ln>
          </p:spPr>
        </p:cxnSp>
        <p:cxnSp>
          <p:nvCxnSpPr>
            <p:cNvPr id="75" name="Straight Connector 309"/>
            <p:cNvCxnSpPr>
              <a:cxnSpLocks noChangeShapeType="1"/>
            </p:cNvCxnSpPr>
            <p:nvPr/>
          </p:nvCxnSpPr>
          <p:spPr bwMode="auto">
            <a:xfrm>
              <a:off x="2221687" y="6940427"/>
              <a:ext cx="1482490" cy="0"/>
            </a:xfrm>
            <a:prstGeom prst="line">
              <a:avLst/>
            </a:prstGeom>
            <a:noFill/>
            <a:ln w="38100" cap="rnd" cmpd="sng" algn="ctr">
              <a:solidFill>
                <a:srgbClr val="D40000"/>
              </a:solidFill>
              <a:round/>
              <a:headEnd/>
              <a:tailEnd/>
            </a:ln>
          </p:spPr>
        </p:cxnSp>
        <p:cxnSp>
          <p:nvCxnSpPr>
            <p:cNvPr id="76" name="Straight Connector 309"/>
            <p:cNvCxnSpPr>
              <a:cxnSpLocks noChangeShapeType="1"/>
            </p:cNvCxnSpPr>
            <p:nvPr/>
          </p:nvCxnSpPr>
          <p:spPr bwMode="auto">
            <a:xfrm flipV="1">
              <a:off x="5428466" y="6159655"/>
              <a:ext cx="1066832" cy="702349"/>
            </a:xfrm>
            <a:prstGeom prst="line">
              <a:avLst/>
            </a:prstGeom>
            <a:noFill/>
            <a:ln w="38100" cap="rnd" cmpd="sng" algn="ctr">
              <a:solidFill>
                <a:srgbClr val="D40000"/>
              </a:solidFill>
              <a:round/>
              <a:headEnd/>
              <a:tailEnd/>
            </a:ln>
          </p:spPr>
        </p:cxnSp>
        <p:sp>
          <p:nvSpPr>
            <p:cNvPr id="77" name="Isosceles Triangle 76"/>
            <p:cNvSpPr/>
            <p:nvPr/>
          </p:nvSpPr>
          <p:spPr bwMode="auto">
            <a:xfrm rot="13958193" flipV="1">
              <a:off x="5801283" y="6488519"/>
              <a:ext cx="254186" cy="76254"/>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78" name="Straight Connector 309"/>
            <p:cNvCxnSpPr>
              <a:cxnSpLocks noChangeShapeType="1"/>
            </p:cNvCxnSpPr>
            <p:nvPr/>
          </p:nvCxnSpPr>
          <p:spPr bwMode="auto">
            <a:xfrm flipV="1">
              <a:off x="8265625" y="4742454"/>
              <a:ext cx="60550" cy="200660"/>
            </a:xfrm>
            <a:prstGeom prst="line">
              <a:avLst/>
            </a:prstGeom>
            <a:noFill/>
            <a:ln w="38100" cap="rnd" cmpd="sng" algn="ctr">
              <a:solidFill>
                <a:srgbClr val="D40000"/>
              </a:solidFill>
              <a:round/>
              <a:headEnd/>
              <a:tailEnd/>
            </a:ln>
          </p:spPr>
        </p:cxnSp>
        <p:sp>
          <p:nvSpPr>
            <p:cNvPr id="79" name="Isosceles Triangle 78"/>
            <p:cNvSpPr/>
            <p:nvPr/>
          </p:nvSpPr>
          <p:spPr bwMode="auto">
            <a:xfrm rot="16200000" flipV="1">
              <a:off x="3588852" y="6899094"/>
              <a:ext cx="275572" cy="82668"/>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grpSp>
          <p:nvGrpSpPr>
            <p:cNvPr id="80" name="Group 79"/>
            <p:cNvGrpSpPr/>
            <p:nvPr/>
          </p:nvGrpSpPr>
          <p:grpSpPr>
            <a:xfrm>
              <a:off x="3991825" y="6106233"/>
              <a:ext cx="1143000" cy="1465768"/>
              <a:chOff x="1830814" y="2957746"/>
              <a:chExt cx="1143000" cy="1465768"/>
            </a:xfrm>
          </p:grpSpPr>
          <p:grpSp>
            <p:nvGrpSpPr>
              <p:cNvPr id="81" name="Group 80"/>
              <p:cNvGrpSpPr/>
              <p:nvPr/>
            </p:nvGrpSpPr>
            <p:grpSpPr>
              <a:xfrm>
                <a:off x="1830814" y="2957746"/>
                <a:ext cx="1143000" cy="1465768"/>
                <a:chOff x="1613520" y="2754870"/>
                <a:chExt cx="1143000" cy="1465768"/>
              </a:xfrm>
            </p:grpSpPr>
            <p:sp>
              <p:nvSpPr>
                <p:cNvPr id="87" name="Rectangle 86"/>
                <p:cNvSpPr/>
                <p:nvPr/>
              </p:nvSpPr>
              <p:spPr>
                <a:xfrm>
                  <a:off x="1651510" y="2754870"/>
                  <a:ext cx="1005604"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WEB 2.0</a:t>
                  </a:r>
                  <a:endParaRPr kumimoji="0" lang="en-US" sz="1800" b="1" i="0" u="none" strike="noStrike" kern="0" cap="all" spc="0" normalizeH="0" baseline="0" noProof="0" dirty="0">
                    <a:ln w="9000" cmpd="sng">
                      <a:noFill/>
                      <a:prstDash val="solid"/>
                    </a:ln>
                    <a:solidFill>
                      <a:srgbClr val="FC7700"/>
                    </a:solidFill>
                    <a:effectLst/>
                    <a:uLnTx/>
                    <a:uFillTx/>
                  </a:endParaRPr>
                </a:p>
              </p:txBody>
            </p:sp>
            <p:sp>
              <p:nvSpPr>
                <p:cNvPr id="88" name="TextBox 87"/>
                <p:cNvSpPr txBox="1"/>
                <p:nvPr/>
              </p:nvSpPr>
              <p:spPr>
                <a:xfrm>
                  <a:off x="1613520" y="3708936"/>
                  <a:ext cx="1143000" cy="51170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5F5F5F"/>
                      </a:solidFill>
                      <a:effectLst/>
                      <a:uLnTx/>
                      <a:uFillTx/>
                    </a:rPr>
                    <a:t>Browser Logic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5F5F5F"/>
                      </a:solidFill>
                      <a:effectLst/>
                      <a:uLnTx/>
                      <a:uFillTx/>
                    </a:rPr>
                    <a:t>AJAX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5F5F5F"/>
                      </a:solidFill>
                      <a:effectLst/>
                      <a:uLnTx/>
                      <a:uFillTx/>
                    </a:rPr>
                    <a:t>Web Frameworks</a:t>
                  </a:r>
                </a:p>
              </p:txBody>
            </p:sp>
          </p:grpSp>
          <p:grpSp>
            <p:nvGrpSpPr>
              <p:cNvPr id="82" name="Group 81"/>
              <p:cNvGrpSpPr/>
              <p:nvPr/>
            </p:nvGrpSpPr>
            <p:grpSpPr>
              <a:xfrm>
                <a:off x="1893720" y="3490059"/>
                <a:ext cx="976900" cy="463332"/>
                <a:chOff x="1893720" y="3490059"/>
                <a:chExt cx="976900" cy="463332"/>
              </a:xfrm>
            </p:grpSpPr>
            <p:pic>
              <p:nvPicPr>
                <p:cNvPr id="83" name="Picture 82"/>
                <p:cNvPicPr>
                  <a:picLocks noChangeAspect="1"/>
                </p:cNvPicPr>
                <p:nvPr/>
              </p:nvPicPr>
              <p:blipFill>
                <a:blip r:embed="rId6"/>
                <a:stretch>
                  <a:fillRect/>
                </a:stretch>
              </p:blipFill>
              <p:spPr>
                <a:xfrm>
                  <a:off x="1893720" y="3490059"/>
                  <a:ext cx="635000" cy="190500"/>
                </a:xfrm>
                <a:prstGeom prst="rect">
                  <a:avLst/>
                </a:prstGeom>
              </p:spPr>
            </p:pic>
            <p:pic>
              <p:nvPicPr>
                <p:cNvPr id="84" name="Picture 83"/>
                <p:cNvPicPr>
                  <a:picLocks noChangeAspect="1"/>
                </p:cNvPicPr>
                <p:nvPr/>
              </p:nvPicPr>
              <p:blipFill>
                <a:blip r:embed="rId6"/>
                <a:stretch>
                  <a:fillRect/>
                </a:stretch>
              </p:blipFill>
              <p:spPr>
                <a:xfrm>
                  <a:off x="2002351" y="3581119"/>
                  <a:ext cx="635000" cy="190500"/>
                </a:xfrm>
                <a:prstGeom prst="rect">
                  <a:avLst/>
                </a:prstGeom>
              </p:spPr>
            </p:pic>
            <p:pic>
              <p:nvPicPr>
                <p:cNvPr id="85" name="Picture 84"/>
                <p:cNvPicPr>
                  <a:picLocks noChangeAspect="1"/>
                </p:cNvPicPr>
                <p:nvPr/>
              </p:nvPicPr>
              <p:blipFill>
                <a:blip r:embed="rId6"/>
                <a:stretch>
                  <a:fillRect/>
                </a:stretch>
              </p:blipFill>
              <p:spPr>
                <a:xfrm>
                  <a:off x="2117414" y="3672010"/>
                  <a:ext cx="635000" cy="190500"/>
                </a:xfrm>
                <a:prstGeom prst="rect">
                  <a:avLst/>
                </a:prstGeom>
              </p:spPr>
            </p:pic>
            <p:pic>
              <p:nvPicPr>
                <p:cNvPr id="86" name="Picture 85"/>
                <p:cNvPicPr>
                  <a:picLocks noChangeAspect="1"/>
                </p:cNvPicPr>
                <p:nvPr/>
              </p:nvPicPr>
              <p:blipFill>
                <a:blip r:embed="rId6"/>
                <a:stretch>
                  <a:fillRect/>
                </a:stretch>
              </p:blipFill>
              <p:spPr>
                <a:xfrm>
                  <a:off x="2235620" y="3762891"/>
                  <a:ext cx="635000" cy="190500"/>
                </a:xfrm>
                <a:prstGeom prst="rect">
                  <a:avLst/>
                </a:prstGeom>
              </p:spPr>
            </p:pic>
          </p:grpSp>
        </p:grpSp>
        <p:grpSp>
          <p:nvGrpSpPr>
            <p:cNvPr id="89" name="Group 88"/>
            <p:cNvGrpSpPr/>
            <p:nvPr/>
          </p:nvGrpSpPr>
          <p:grpSpPr>
            <a:xfrm>
              <a:off x="5833873" y="5044744"/>
              <a:ext cx="1825188" cy="2520465"/>
              <a:chOff x="3672862" y="1896257"/>
              <a:chExt cx="1825188" cy="2520465"/>
            </a:xfrm>
          </p:grpSpPr>
          <p:sp>
            <p:nvSpPr>
              <p:cNvPr id="90" name="TextBox 89"/>
              <p:cNvSpPr txBox="1"/>
              <p:nvPr/>
            </p:nvSpPr>
            <p:spPr>
              <a:xfrm>
                <a:off x="3672862" y="3783184"/>
                <a:ext cx="838201" cy="6335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6E6E6E"/>
                    </a:solidFill>
                    <a:effectLst/>
                    <a:uLnTx/>
                    <a:uFillTx/>
                  </a:rPr>
                  <a:t>Release</a:t>
                </a:r>
                <a:r>
                  <a:rPr kumimoji="0" lang="en-US" sz="500" b="0" i="0" u="none" strike="noStrike" kern="0" cap="none" spc="0" normalizeH="0" baseline="0" noProof="0" dirty="0" smtClean="0">
                    <a:ln>
                      <a:noFill/>
                    </a:ln>
                    <a:solidFill>
                      <a:srgbClr val="6E6E6E"/>
                    </a:solidFill>
                    <a:effectLst/>
                    <a:uLnTx/>
                    <a:uFillTx/>
                  </a:rPr>
                  <a:t> 2.0</a:t>
                </a:r>
              </a:p>
            </p:txBody>
          </p:sp>
          <p:grpSp>
            <p:nvGrpSpPr>
              <p:cNvPr id="91" name="Group 90"/>
              <p:cNvGrpSpPr/>
              <p:nvPr/>
            </p:nvGrpSpPr>
            <p:grpSpPr>
              <a:xfrm>
                <a:off x="4754419" y="1896257"/>
                <a:ext cx="743631" cy="281560"/>
                <a:chOff x="3777608" y="3695660"/>
                <a:chExt cx="743631" cy="281560"/>
              </a:xfrm>
            </p:grpSpPr>
            <p:pic>
              <p:nvPicPr>
                <p:cNvPr id="92" name="Picture 91"/>
                <p:cNvPicPr>
                  <a:picLocks noChangeAspect="1"/>
                </p:cNvPicPr>
                <p:nvPr/>
              </p:nvPicPr>
              <p:blipFill>
                <a:blip r:embed="rId6"/>
                <a:stretch>
                  <a:fillRect/>
                </a:stretch>
              </p:blipFill>
              <p:spPr>
                <a:xfrm>
                  <a:off x="3777608" y="3695660"/>
                  <a:ext cx="635000" cy="190500"/>
                </a:xfrm>
                <a:prstGeom prst="rect">
                  <a:avLst/>
                </a:prstGeom>
              </p:spPr>
            </p:pic>
            <p:pic>
              <p:nvPicPr>
                <p:cNvPr id="93" name="Picture 92"/>
                <p:cNvPicPr>
                  <a:picLocks noChangeAspect="1"/>
                </p:cNvPicPr>
                <p:nvPr/>
              </p:nvPicPr>
              <p:blipFill>
                <a:blip r:embed="rId6"/>
                <a:stretch>
                  <a:fillRect/>
                </a:stretch>
              </p:blipFill>
              <p:spPr>
                <a:xfrm>
                  <a:off x="3886239" y="3786720"/>
                  <a:ext cx="635000" cy="190500"/>
                </a:xfrm>
                <a:prstGeom prst="rect">
                  <a:avLst/>
                </a:prstGeom>
              </p:spPr>
            </p:pic>
          </p:grpSp>
        </p:grpSp>
        <p:pic>
          <p:nvPicPr>
            <p:cNvPr id="96" name="Picture 95"/>
            <p:cNvPicPr>
              <a:picLocks noChangeAspect="1"/>
            </p:cNvPicPr>
            <p:nvPr/>
          </p:nvPicPr>
          <p:blipFill>
            <a:blip r:embed="rId10"/>
            <a:stretch>
              <a:fillRect/>
            </a:stretch>
          </p:blipFill>
          <p:spPr>
            <a:xfrm>
              <a:off x="6149529" y="5897530"/>
              <a:ext cx="1003300" cy="304800"/>
            </a:xfrm>
            <a:prstGeom prst="rect">
              <a:avLst/>
            </a:prstGeom>
          </p:spPr>
        </p:pic>
        <p:sp>
          <p:nvSpPr>
            <p:cNvPr id="97" name="TextBox 370"/>
            <p:cNvSpPr txBox="1">
              <a:spLocks noChangeArrowheads="1"/>
            </p:cNvSpPr>
            <p:nvPr/>
          </p:nvSpPr>
          <p:spPr bwMode="auto">
            <a:xfrm>
              <a:off x="6181171" y="5930891"/>
              <a:ext cx="943717" cy="268035"/>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smtClean="0">
                  <a:ln>
                    <a:noFill/>
                  </a:ln>
                  <a:solidFill>
                    <a:srgbClr val="000000"/>
                  </a:solidFill>
                  <a:effectLst/>
                  <a:uLnTx/>
                  <a:uFillTx/>
                  <a:ea typeface="ＭＳ Ｐゴシック"/>
                  <a:cs typeface="ＭＳ Ｐゴシック"/>
                </a:rPr>
                <a:t>ESB</a:t>
              </a:r>
              <a:endParaRPr kumimoji="0" lang="en-US" sz="500" b="0" i="0" u="none" strike="noStrike" kern="0" cap="none" spc="0" normalizeH="0" baseline="0" noProof="0" dirty="0">
                <a:ln>
                  <a:noFill/>
                </a:ln>
                <a:solidFill>
                  <a:srgbClr val="000000"/>
                </a:solidFill>
                <a:effectLst/>
                <a:uLnTx/>
                <a:uFillTx/>
                <a:ea typeface="ＭＳ Ｐゴシック"/>
                <a:cs typeface="ＭＳ Ｐゴシック"/>
              </a:endParaRPr>
            </a:p>
          </p:txBody>
        </p:sp>
        <p:pic>
          <p:nvPicPr>
            <p:cNvPr id="101" name="Picture 100"/>
            <p:cNvPicPr>
              <a:picLocks noChangeAspect="1"/>
            </p:cNvPicPr>
            <p:nvPr/>
          </p:nvPicPr>
          <p:blipFill>
            <a:blip r:embed="rId5"/>
            <a:stretch>
              <a:fillRect/>
            </a:stretch>
          </p:blipFill>
          <p:spPr>
            <a:xfrm>
              <a:off x="2622312" y="7538108"/>
              <a:ext cx="657618" cy="451565"/>
            </a:xfrm>
            <a:prstGeom prst="rect">
              <a:avLst/>
            </a:prstGeom>
          </p:spPr>
        </p:pic>
        <p:sp>
          <p:nvSpPr>
            <p:cNvPr id="108" name="TextBox 107"/>
            <p:cNvSpPr txBox="1"/>
            <p:nvPr/>
          </p:nvSpPr>
          <p:spPr>
            <a:xfrm>
              <a:off x="2020214" y="7941732"/>
              <a:ext cx="1447799" cy="1023406"/>
            </a:xfrm>
            <a:prstGeom prst="rect">
              <a:avLst/>
            </a:prstGeom>
            <a:noFill/>
          </p:spPr>
          <p:txBody>
            <a:bodyPr wrap="square" rtlCol="0">
              <a:spAutoFit/>
            </a:bodyPr>
            <a:lstStyle/>
            <a:p>
              <a:pPr algn="r"/>
              <a:r>
                <a:rPr lang="en-US" sz="900" dirty="0" smtClean="0">
                  <a:solidFill>
                    <a:srgbClr val="000000"/>
                  </a:solidFill>
                </a:rPr>
                <a:t>Login</a:t>
              </a:r>
            </a:p>
            <a:p>
              <a:pPr algn="r"/>
              <a:r>
                <a:rPr lang="en-US" sz="900" dirty="0" smtClean="0">
                  <a:solidFill>
                    <a:srgbClr val="000000"/>
                  </a:solidFill>
                </a:rPr>
                <a:t>Search Flight</a:t>
              </a:r>
            </a:p>
            <a:p>
              <a:pPr algn="r"/>
              <a:r>
                <a:rPr lang="en-US" sz="900" dirty="0" smtClean="0">
                  <a:solidFill>
                    <a:srgbClr val="000000"/>
                  </a:solidFill>
                </a:rPr>
                <a:t>View Flight </a:t>
              </a:r>
              <a:r>
                <a:rPr lang="en-US" sz="900" dirty="0" smtClean="0">
                  <a:solidFill>
                    <a:srgbClr val="000000"/>
                  </a:solidFill>
                </a:rPr>
                <a:t>Status</a:t>
              </a:r>
              <a:endParaRPr lang="en-US" sz="900" dirty="0" smtClean="0">
                <a:solidFill>
                  <a:srgbClr val="000000"/>
                </a:solidFill>
              </a:endParaRPr>
            </a:p>
          </p:txBody>
        </p:sp>
        <p:pic>
          <p:nvPicPr>
            <p:cNvPr id="109" name="Picture 108"/>
            <p:cNvPicPr>
              <a:picLocks noChangeAspect="1"/>
            </p:cNvPicPr>
            <p:nvPr/>
          </p:nvPicPr>
          <p:blipFill>
            <a:blip r:embed="rId8"/>
            <a:stretch>
              <a:fillRect/>
            </a:stretch>
          </p:blipFill>
          <p:spPr>
            <a:xfrm>
              <a:off x="3421724" y="7646812"/>
              <a:ext cx="228599" cy="200026"/>
            </a:xfrm>
            <a:prstGeom prst="rect">
              <a:avLst/>
            </a:prstGeom>
          </p:spPr>
        </p:pic>
        <p:pic>
          <p:nvPicPr>
            <p:cNvPr id="110" name="Picture 109"/>
            <p:cNvPicPr>
              <a:picLocks noChangeAspect="1"/>
            </p:cNvPicPr>
            <p:nvPr/>
          </p:nvPicPr>
          <p:blipFill>
            <a:blip r:embed="rId8"/>
            <a:stretch>
              <a:fillRect/>
            </a:stretch>
          </p:blipFill>
          <p:spPr>
            <a:xfrm>
              <a:off x="3421724" y="7844208"/>
              <a:ext cx="228599" cy="200026"/>
            </a:xfrm>
            <a:prstGeom prst="rect">
              <a:avLst/>
            </a:prstGeom>
          </p:spPr>
        </p:pic>
        <p:pic>
          <p:nvPicPr>
            <p:cNvPr id="111" name="Picture 110"/>
            <p:cNvPicPr>
              <a:picLocks noChangeAspect="1"/>
            </p:cNvPicPr>
            <p:nvPr/>
          </p:nvPicPr>
          <p:blipFill>
            <a:blip r:embed="rId8"/>
            <a:stretch>
              <a:fillRect/>
            </a:stretch>
          </p:blipFill>
          <p:spPr>
            <a:xfrm>
              <a:off x="3421724" y="8034926"/>
              <a:ext cx="228599" cy="200026"/>
            </a:xfrm>
            <a:prstGeom prst="rect">
              <a:avLst/>
            </a:prstGeom>
          </p:spPr>
        </p:pic>
        <p:pic>
          <p:nvPicPr>
            <p:cNvPr id="112" name="Picture 111"/>
            <p:cNvPicPr>
              <a:picLocks noChangeAspect="1"/>
            </p:cNvPicPr>
            <p:nvPr/>
          </p:nvPicPr>
          <p:blipFill>
            <a:blip r:embed="rId9"/>
            <a:stretch>
              <a:fillRect/>
            </a:stretch>
          </p:blipFill>
          <p:spPr>
            <a:xfrm>
              <a:off x="3432673" y="8032858"/>
              <a:ext cx="228600" cy="209549"/>
            </a:xfrm>
            <a:prstGeom prst="rect">
              <a:avLst/>
            </a:prstGeom>
          </p:spPr>
        </p:pic>
        <p:cxnSp>
          <p:nvCxnSpPr>
            <p:cNvPr id="113" name="Straight Connector 309"/>
            <p:cNvCxnSpPr>
              <a:cxnSpLocks noChangeShapeType="1"/>
            </p:cNvCxnSpPr>
            <p:nvPr/>
          </p:nvCxnSpPr>
          <p:spPr bwMode="auto">
            <a:xfrm>
              <a:off x="3695140" y="8137602"/>
              <a:ext cx="4863540" cy="9936"/>
            </a:xfrm>
            <a:prstGeom prst="line">
              <a:avLst/>
            </a:prstGeom>
            <a:noFill/>
            <a:ln w="9525" algn="ctr">
              <a:solidFill>
                <a:srgbClr val="6E6E6E"/>
              </a:solidFill>
              <a:round/>
              <a:headEnd/>
              <a:tailEnd/>
            </a:ln>
          </p:spPr>
        </p:cxnSp>
        <p:sp>
          <p:nvSpPr>
            <p:cNvPr id="114" name="Isosceles Triangle 113"/>
            <p:cNvSpPr/>
            <p:nvPr/>
          </p:nvSpPr>
          <p:spPr bwMode="auto">
            <a:xfrm rot="16200000" flipV="1">
              <a:off x="5029743" y="8124711"/>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115" name="Isosceles Triangle 114"/>
            <p:cNvSpPr/>
            <p:nvPr/>
          </p:nvSpPr>
          <p:spPr bwMode="auto">
            <a:xfrm rot="16200000" flipV="1">
              <a:off x="7729538" y="8124711"/>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nvGrpSpPr>
            <p:cNvPr id="116" name="Group 115"/>
            <p:cNvGrpSpPr/>
            <p:nvPr/>
          </p:nvGrpSpPr>
          <p:grpSpPr>
            <a:xfrm>
              <a:off x="6190466" y="7968888"/>
              <a:ext cx="858694" cy="372451"/>
              <a:chOff x="3777608" y="3695660"/>
              <a:chExt cx="858694" cy="372451"/>
            </a:xfrm>
          </p:grpSpPr>
          <p:pic>
            <p:nvPicPr>
              <p:cNvPr id="117" name="Picture 116"/>
              <p:cNvPicPr>
                <a:picLocks noChangeAspect="1"/>
              </p:cNvPicPr>
              <p:nvPr/>
            </p:nvPicPr>
            <p:blipFill>
              <a:blip r:embed="rId6"/>
              <a:stretch>
                <a:fillRect/>
              </a:stretch>
            </p:blipFill>
            <p:spPr>
              <a:xfrm>
                <a:off x="3777608" y="3695660"/>
                <a:ext cx="635000" cy="190500"/>
              </a:xfrm>
              <a:prstGeom prst="rect">
                <a:avLst/>
              </a:prstGeom>
            </p:spPr>
          </p:pic>
          <p:pic>
            <p:nvPicPr>
              <p:cNvPr id="118" name="Picture 117"/>
              <p:cNvPicPr>
                <a:picLocks noChangeAspect="1"/>
              </p:cNvPicPr>
              <p:nvPr/>
            </p:nvPicPr>
            <p:blipFill>
              <a:blip r:embed="rId6"/>
              <a:stretch>
                <a:fillRect/>
              </a:stretch>
            </p:blipFill>
            <p:spPr>
              <a:xfrm>
                <a:off x="3886239" y="3786720"/>
                <a:ext cx="635000" cy="190500"/>
              </a:xfrm>
              <a:prstGeom prst="rect">
                <a:avLst/>
              </a:prstGeom>
            </p:spPr>
          </p:pic>
          <p:pic>
            <p:nvPicPr>
              <p:cNvPr id="119" name="Picture 118"/>
              <p:cNvPicPr>
                <a:picLocks noChangeAspect="1"/>
              </p:cNvPicPr>
              <p:nvPr/>
            </p:nvPicPr>
            <p:blipFill>
              <a:blip r:embed="rId6"/>
              <a:stretch>
                <a:fillRect/>
              </a:stretch>
            </p:blipFill>
            <p:spPr>
              <a:xfrm>
                <a:off x="4001302" y="3877611"/>
                <a:ext cx="635000" cy="190500"/>
              </a:xfrm>
              <a:prstGeom prst="rect">
                <a:avLst/>
              </a:prstGeom>
            </p:spPr>
          </p:pic>
        </p:grpSp>
        <p:sp>
          <p:nvSpPr>
            <p:cNvPr id="120" name="TextBox 370"/>
            <p:cNvSpPr txBox="1">
              <a:spLocks noChangeArrowheads="1"/>
            </p:cNvSpPr>
            <p:nvPr/>
          </p:nvSpPr>
          <p:spPr bwMode="auto">
            <a:xfrm>
              <a:off x="6162613" y="7756775"/>
              <a:ext cx="662853" cy="230832"/>
            </a:xfrm>
            <a:prstGeom prst="rect">
              <a:avLst/>
            </a:prstGeom>
            <a:noFill/>
            <a:ln w="9525">
              <a:noFill/>
              <a:miter lim="800000"/>
              <a:headEnd/>
              <a:tailEnd/>
            </a:ln>
          </p:spPr>
          <p:txBody>
            <a:bodyPr wrap="square">
              <a:spAutoFit/>
            </a:bodyPr>
            <a:lstStyle/>
            <a:p>
              <a:r>
                <a:rPr lang="en-US" sz="900" dirty="0" smtClean="0">
                  <a:solidFill>
                    <a:srgbClr val="000000"/>
                  </a:solidFill>
                  <a:ea typeface="ＭＳ Ｐゴシック"/>
                  <a:cs typeface="ＭＳ Ｐゴシック"/>
                </a:rPr>
                <a:t>Weblogic</a:t>
              </a:r>
              <a:endParaRPr lang="en-US" sz="900" dirty="0">
                <a:solidFill>
                  <a:srgbClr val="000000"/>
                </a:solidFill>
                <a:ea typeface="ＭＳ Ｐゴシック"/>
                <a:cs typeface="ＭＳ Ｐゴシック"/>
              </a:endParaRPr>
            </a:p>
          </p:txBody>
        </p:sp>
        <p:pic>
          <p:nvPicPr>
            <p:cNvPr id="121" name="Picture 120"/>
            <p:cNvPicPr>
              <a:picLocks noChangeAspect="1"/>
            </p:cNvPicPr>
            <p:nvPr/>
          </p:nvPicPr>
          <p:blipFill>
            <a:blip r:embed="rId7"/>
            <a:stretch>
              <a:fillRect/>
            </a:stretch>
          </p:blipFill>
          <p:spPr>
            <a:xfrm>
              <a:off x="8481633" y="7897490"/>
              <a:ext cx="571500" cy="482600"/>
            </a:xfrm>
            <a:prstGeom prst="rect">
              <a:avLst/>
            </a:prstGeom>
          </p:spPr>
        </p:pic>
        <p:sp>
          <p:nvSpPr>
            <p:cNvPr id="122" name="TextBox 370"/>
            <p:cNvSpPr txBox="1">
              <a:spLocks noChangeArrowheads="1"/>
            </p:cNvSpPr>
            <p:nvPr/>
          </p:nvSpPr>
          <p:spPr bwMode="auto">
            <a:xfrm>
              <a:off x="8481633" y="7695422"/>
              <a:ext cx="571499" cy="389869"/>
            </a:xfrm>
            <a:prstGeom prst="rect">
              <a:avLst/>
            </a:prstGeom>
            <a:noFill/>
            <a:ln w="9525">
              <a:noFill/>
              <a:miter lim="800000"/>
              <a:headEnd/>
              <a:tailEnd/>
            </a:ln>
          </p:spPr>
          <p:txBody>
            <a:bodyPr wrap="square">
              <a:spAutoFit/>
            </a:bodyPr>
            <a:lstStyle/>
            <a:p>
              <a:pPr algn="ctr"/>
              <a:r>
                <a:rPr lang="en-US" sz="500" dirty="0" smtClean="0">
                  <a:solidFill>
                    <a:srgbClr val="000000"/>
                  </a:solidFill>
                  <a:ea typeface="ＭＳ Ｐゴシック"/>
                  <a:cs typeface="ＭＳ Ｐゴシック"/>
                </a:rPr>
                <a:t>Oracle</a:t>
              </a:r>
              <a:endParaRPr lang="en-US" sz="500" dirty="0">
                <a:solidFill>
                  <a:srgbClr val="000000"/>
                </a:solidFill>
                <a:ea typeface="ＭＳ Ｐゴシック"/>
                <a:cs typeface="ＭＳ Ｐゴシック"/>
              </a:endParaRPr>
            </a:p>
          </p:txBody>
        </p:sp>
        <p:cxnSp>
          <p:nvCxnSpPr>
            <p:cNvPr id="123" name="Straight Connector 309"/>
            <p:cNvCxnSpPr>
              <a:cxnSpLocks noChangeShapeType="1"/>
            </p:cNvCxnSpPr>
            <p:nvPr/>
          </p:nvCxnSpPr>
          <p:spPr bwMode="auto">
            <a:xfrm>
              <a:off x="4720177" y="8142531"/>
              <a:ext cx="1481915" cy="8308"/>
            </a:xfrm>
            <a:prstGeom prst="line">
              <a:avLst/>
            </a:prstGeom>
            <a:noFill/>
            <a:ln w="38100" cap="rnd" cmpd="sng" algn="ctr">
              <a:solidFill>
                <a:srgbClr val="D40000"/>
              </a:solidFill>
              <a:round/>
              <a:headEnd/>
              <a:tailEnd/>
            </a:ln>
          </p:spPr>
        </p:cxnSp>
        <p:cxnSp>
          <p:nvCxnSpPr>
            <p:cNvPr id="124" name="Straight Connector 309"/>
            <p:cNvCxnSpPr>
              <a:cxnSpLocks noChangeShapeType="1"/>
            </p:cNvCxnSpPr>
            <p:nvPr/>
          </p:nvCxnSpPr>
          <p:spPr bwMode="auto">
            <a:xfrm>
              <a:off x="3618687" y="8142531"/>
              <a:ext cx="1482490" cy="0"/>
            </a:xfrm>
            <a:prstGeom prst="line">
              <a:avLst/>
            </a:prstGeom>
            <a:noFill/>
            <a:ln w="38100" cap="rnd" cmpd="sng" algn="ctr">
              <a:solidFill>
                <a:srgbClr val="D40000"/>
              </a:solidFill>
              <a:round/>
              <a:headEnd/>
              <a:tailEnd/>
            </a:ln>
          </p:spPr>
        </p:cxnSp>
        <p:cxnSp>
          <p:nvCxnSpPr>
            <p:cNvPr id="125" name="Straight Connector 309"/>
            <p:cNvCxnSpPr>
              <a:cxnSpLocks noChangeShapeType="1"/>
              <a:endCxn id="121" idx="1"/>
            </p:cNvCxnSpPr>
            <p:nvPr/>
          </p:nvCxnSpPr>
          <p:spPr bwMode="auto">
            <a:xfrm>
              <a:off x="7021237" y="8131364"/>
              <a:ext cx="1460396" cy="7426"/>
            </a:xfrm>
            <a:prstGeom prst="line">
              <a:avLst/>
            </a:prstGeom>
            <a:noFill/>
            <a:ln w="38100" cap="rnd" cmpd="sng" algn="ctr">
              <a:solidFill>
                <a:srgbClr val="D40000"/>
              </a:solidFill>
              <a:round/>
              <a:headEnd/>
              <a:tailEnd/>
            </a:ln>
          </p:spPr>
        </p:cxnSp>
        <p:sp>
          <p:nvSpPr>
            <p:cNvPr id="128" name="Isosceles Triangle 127"/>
            <p:cNvSpPr/>
            <p:nvPr/>
          </p:nvSpPr>
          <p:spPr bwMode="auto">
            <a:xfrm rot="16200000" flipV="1">
              <a:off x="4985852" y="8101198"/>
              <a:ext cx="275572" cy="82668"/>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sp>
          <p:nvSpPr>
            <p:cNvPr id="130" name="TextBox 129"/>
            <p:cNvSpPr txBox="1"/>
            <p:nvPr/>
          </p:nvSpPr>
          <p:spPr>
            <a:xfrm>
              <a:off x="7230874" y="8133776"/>
              <a:ext cx="838200" cy="63353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FFFFFF">
                      <a:lumMod val="75000"/>
                    </a:srgbClr>
                  </a:solidFill>
                  <a:effectLst/>
                  <a:uLnTx/>
                  <a:uFillTx/>
                </a:rPr>
                <a:t>Release</a:t>
              </a:r>
              <a:r>
                <a:rPr kumimoji="0" lang="en-US" sz="5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dirty="0">
                  <a:ln>
                    <a:noFill/>
                  </a:ln>
                  <a:solidFill>
                    <a:srgbClr val="6E6E6E"/>
                  </a:solidFill>
                  <a:effectLst/>
                  <a:uLnTx/>
                  <a:uFillTx/>
                </a:rPr>
                <a:t>Release</a:t>
              </a:r>
              <a:r>
                <a:rPr kumimoji="0" lang="en-US" sz="500" b="0" i="0" u="none" strike="noStrike" kern="0" cap="none" spc="0" normalizeH="0" baseline="0" noProof="0" dirty="0" smtClean="0">
                  <a:ln>
                    <a:noFill/>
                  </a:ln>
                  <a:solidFill>
                    <a:srgbClr val="6E6E6E"/>
                  </a:solidFill>
                  <a:effectLst/>
                  <a:uLnTx/>
                  <a:uFillTx/>
                </a:rPr>
                <a:t> 2.0</a:t>
              </a:r>
            </a:p>
          </p:txBody>
        </p:sp>
        <p:pic>
          <p:nvPicPr>
            <p:cNvPr id="134" name="Picture 133"/>
            <p:cNvPicPr>
              <a:picLocks noChangeAspect="1"/>
            </p:cNvPicPr>
            <p:nvPr/>
          </p:nvPicPr>
          <p:blipFill>
            <a:blip r:embed="rId10"/>
            <a:stretch>
              <a:fillRect/>
            </a:stretch>
          </p:blipFill>
          <p:spPr>
            <a:xfrm>
              <a:off x="7546529" y="7099634"/>
              <a:ext cx="1003300" cy="304800"/>
            </a:xfrm>
            <a:prstGeom prst="rect">
              <a:avLst/>
            </a:prstGeom>
          </p:spPr>
        </p:pic>
      </p:grpSp>
    </p:spTree>
    <p:extLst>
      <p:ext uri="{BB962C8B-B14F-4D97-AF65-F5344CB8AC3E}">
        <p14:creationId xmlns:p14="http://schemas.microsoft.com/office/powerpoint/2010/main" val="21870522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nodeType="withEffect">
                                  <p:stCondLst>
                                    <p:cond delay="200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Diagnostic Session Example</a:t>
            </a:r>
            <a:endParaRPr lang="en-US" sz="4800" dirty="0">
              <a:latin typeface="Arial" charset="0"/>
            </a:endParaRPr>
          </a:p>
        </p:txBody>
      </p:sp>
      <p:sp>
        <p:nvSpPr>
          <p:cNvPr id="223" name="Text Placeholder 2"/>
          <p:cNvSpPr>
            <a:spLocks noGrp="1"/>
          </p:cNvSpPr>
          <p:nvPr>
            <p:ph type="body" sz="quarter" idx="10"/>
          </p:nvPr>
        </p:nvSpPr>
        <p:spPr>
          <a:xfrm>
            <a:off x="1014413" y="2246255"/>
            <a:ext cx="10975975" cy="763645"/>
          </a:xfrm>
        </p:spPr>
        <p:txBody>
          <a:bodyPr lIns="91440"/>
          <a:lstStyle/>
          <a:p>
            <a:pPr eaLnBrk="1" hangingPunct="1">
              <a:spcBef>
                <a:spcPct val="0"/>
              </a:spcBef>
            </a:pPr>
            <a:r>
              <a:rPr lang="en-US" dirty="0" smtClean="0">
                <a:latin typeface="Arial" charset="0"/>
              </a:rPr>
              <a:t>Let’s assume</a:t>
            </a:r>
          </a:p>
          <a:p>
            <a:pPr lvl="1" eaLnBrk="1" hangingPunct="1">
              <a:spcBef>
                <a:spcPct val="0"/>
              </a:spcBef>
            </a:pPr>
            <a:r>
              <a:rPr lang="en-US" sz="2400" dirty="0" smtClean="0">
                <a:latin typeface="Arial" charset="0"/>
              </a:rPr>
              <a:t>100 </a:t>
            </a:r>
            <a:r>
              <a:rPr lang="en-US" sz="2400" dirty="0" err="1" smtClean="0">
                <a:latin typeface="Arial" charset="0"/>
              </a:rPr>
              <a:t>req</a:t>
            </a:r>
            <a:r>
              <a:rPr lang="en-US" sz="2400" dirty="0" smtClean="0">
                <a:latin typeface="Arial" charset="0"/>
              </a:rPr>
              <a:t>/min</a:t>
            </a:r>
          </a:p>
          <a:p>
            <a:pPr lvl="1" eaLnBrk="1" hangingPunct="1">
              <a:spcBef>
                <a:spcPct val="0"/>
              </a:spcBef>
            </a:pPr>
            <a:r>
              <a:rPr lang="en-US" sz="2400" dirty="0" smtClean="0">
                <a:latin typeface="Arial" charset="0"/>
              </a:rPr>
              <a:t>&gt; 20% slow </a:t>
            </a:r>
            <a:r>
              <a:rPr lang="en-US" sz="2400" dirty="0" err="1" smtClean="0">
                <a:latin typeface="Arial" charset="0"/>
              </a:rPr>
              <a:t>req</a:t>
            </a:r>
            <a:r>
              <a:rPr lang="en-US" sz="2400" dirty="0" smtClean="0">
                <a:latin typeface="Arial" charset="0"/>
              </a:rPr>
              <a:t>/min</a:t>
            </a:r>
            <a:br>
              <a:rPr lang="en-US" sz="2400" dirty="0" smtClean="0">
                <a:latin typeface="Arial" charset="0"/>
              </a:rPr>
            </a:br>
            <a:r>
              <a:rPr lang="en-US" sz="2400" dirty="0" smtClean="0">
                <a:latin typeface="Arial" charset="0"/>
              </a:rPr>
              <a:t>to start Diag. Session</a:t>
            </a:r>
          </a:p>
          <a:p>
            <a:pPr lvl="1" eaLnBrk="1" hangingPunct="1">
              <a:spcBef>
                <a:spcPct val="0"/>
              </a:spcBef>
            </a:pPr>
            <a:r>
              <a:rPr lang="en-US" sz="2400" dirty="0" smtClean="0">
                <a:latin typeface="Arial" charset="0"/>
              </a:rPr>
              <a:t>5 snapshots/min</a:t>
            </a:r>
          </a:p>
          <a:p>
            <a:pPr lvl="1" eaLnBrk="1" hangingPunct="1">
              <a:spcBef>
                <a:spcPct val="0"/>
              </a:spcBef>
            </a:pPr>
            <a:r>
              <a:rPr lang="en-US" sz="2400" dirty="0" smtClean="0">
                <a:latin typeface="Arial" charset="0"/>
              </a:rPr>
              <a:t>for 3 min</a:t>
            </a:r>
          </a:p>
        </p:txBody>
      </p:sp>
      <p:cxnSp>
        <p:nvCxnSpPr>
          <p:cNvPr id="184" name="Straight Connector 183"/>
          <p:cNvCxnSpPr/>
          <p:nvPr/>
        </p:nvCxnSpPr>
        <p:spPr>
          <a:xfrm>
            <a:off x="4685208" y="2543902"/>
            <a:ext cx="2874726" cy="13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5144618" y="3254576"/>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5143513" y="3434890"/>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156363" y="378268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5143513" y="3965256"/>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5142408" y="4145570"/>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5156363" y="4313054"/>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5155258" y="449336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5157468" y="2750997"/>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5156363" y="2931311"/>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5170318" y="3098795"/>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4753878" y="4678196"/>
            <a:ext cx="2874726" cy="13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646515" y="3575161"/>
            <a:ext cx="2874726" cy="13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5144618" y="5346926"/>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5143513" y="5527240"/>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5156363" y="587503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5143513" y="6057606"/>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5142408" y="6237920"/>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5156363" y="6405404"/>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5155258" y="658571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5157468" y="4843347"/>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5156363" y="5023661"/>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5170318" y="5191145"/>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4753878" y="6770546"/>
            <a:ext cx="2874726" cy="13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4646515" y="5667511"/>
            <a:ext cx="2874726" cy="13957"/>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5150022" y="697981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5137172" y="7162386"/>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5136067" y="7342700"/>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5150022" y="7510184"/>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5148917" y="7690498"/>
            <a:ext cx="1967652" cy="13957"/>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747537" y="7875326"/>
            <a:ext cx="2874726" cy="13957"/>
          </a:xfrm>
          <a:prstGeom prst="line">
            <a:avLst/>
          </a:prstGeom>
        </p:spPr>
        <p:style>
          <a:lnRef idx="2">
            <a:schemeClr val="accent1"/>
          </a:lnRef>
          <a:fillRef idx="0">
            <a:schemeClr val="accent1"/>
          </a:fillRef>
          <a:effectRef idx="1">
            <a:schemeClr val="accent1"/>
          </a:effectRef>
          <a:fontRef idx="minor">
            <a:schemeClr val="tx1"/>
          </a:fontRef>
        </p:style>
      </p:cxnSp>
      <p:grpSp>
        <p:nvGrpSpPr>
          <p:cNvPr id="215" name="Gruppierung 83"/>
          <p:cNvGrpSpPr/>
          <p:nvPr/>
        </p:nvGrpSpPr>
        <p:grpSpPr>
          <a:xfrm>
            <a:off x="7794320" y="2399772"/>
            <a:ext cx="3457883" cy="1007204"/>
            <a:chOff x="5298699" y="773668"/>
            <a:chExt cx="3457883" cy="1007204"/>
          </a:xfrm>
        </p:grpSpPr>
        <p:sp>
          <p:nvSpPr>
            <p:cNvPr id="216" name="TextBox 215"/>
            <p:cNvSpPr txBox="1"/>
            <p:nvPr/>
          </p:nvSpPr>
          <p:spPr>
            <a:xfrm>
              <a:off x="5298699" y="773668"/>
              <a:ext cx="1536325" cy="461665"/>
            </a:xfrm>
            <a:prstGeom prst="rect">
              <a:avLst/>
            </a:prstGeom>
            <a:noFill/>
          </p:spPr>
          <p:txBody>
            <a:bodyPr wrap="square" rtlCol="0">
              <a:spAutoFit/>
            </a:bodyPr>
            <a:lstStyle/>
            <a:p>
              <a:r>
                <a:rPr lang="en-US" sz="2400" dirty="0" smtClean="0"/>
                <a:t>10:00 AM</a:t>
              </a:r>
              <a:endParaRPr lang="en-US" sz="2400" dirty="0"/>
            </a:p>
          </p:txBody>
        </p:sp>
        <p:sp>
          <p:nvSpPr>
            <p:cNvPr id="217" name="Rounded Rectangle 216"/>
            <p:cNvSpPr/>
            <p:nvPr/>
          </p:nvSpPr>
          <p:spPr>
            <a:xfrm>
              <a:off x="7185208" y="1121738"/>
              <a:ext cx="1399829" cy="230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10 slow</a:t>
              </a:r>
              <a:endParaRPr lang="en-US" sz="1100" dirty="0"/>
            </a:p>
          </p:txBody>
        </p:sp>
        <p:sp>
          <p:nvSpPr>
            <p:cNvPr id="218" name="Line Callout 1 217"/>
            <p:cNvSpPr/>
            <p:nvPr/>
          </p:nvSpPr>
          <p:spPr>
            <a:xfrm>
              <a:off x="6979794" y="1465562"/>
              <a:ext cx="1776788" cy="315310"/>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10 Request Snapshots</a:t>
              </a:r>
              <a:endParaRPr lang="en-US" sz="1100" dirty="0"/>
            </a:p>
          </p:txBody>
        </p:sp>
      </p:grpSp>
      <p:grpSp>
        <p:nvGrpSpPr>
          <p:cNvPr id="219" name="Gruppierung 85"/>
          <p:cNvGrpSpPr/>
          <p:nvPr/>
        </p:nvGrpSpPr>
        <p:grpSpPr>
          <a:xfrm>
            <a:off x="7794320" y="3450497"/>
            <a:ext cx="3469901" cy="970668"/>
            <a:chOff x="5298699" y="1824393"/>
            <a:chExt cx="3469901" cy="970668"/>
          </a:xfrm>
        </p:grpSpPr>
        <p:sp>
          <p:nvSpPr>
            <p:cNvPr id="220" name="TextBox 219"/>
            <p:cNvSpPr txBox="1"/>
            <p:nvPr/>
          </p:nvSpPr>
          <p:spPr>
            <a:xfrm>
              <a:off x="5298699" y="1824393"/>
              <a:ext cx="1536325" cy="461665"/>
            </a:xfrm>
            <a:prstGeom prst="rect">
              <a:avLst/>
            </a:prstGeom>
            <a:noFill/>
          </p:spPr>
          <p:txBody>
            <a:bodyPr wrap="square" rtlCol="0">
              <a:spAutoFit/>
            </a:bodyPr>
            <a:lstStyle/>
            <a:p>
              <a:r>
                <a:rPr lang="en-US" sz="2400" dirty="0" smtClean="0"/>
                <a:t>10:01 AM</a:t>
              </a:r>
              <a:endParaRPr lang="en-US" sz="2400" dirty="0"/>
            </a:p>
          </p:txBody>
        </p:sp>
        <p:sp>
          <p:nvSpPr>
            <p:cNvPr id="221" name="Rounded Rectangle 220"/>
            <p:cNvSpPr/>
            <p:nvPr/>
          </p:nvSpPr>
          <p:spPr>
            <a:xfrm>
              <a:off x="7185208" y="2127422"/>
              <a:ext cx="1399829" cy="230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22 </a:t>
              </a:r>
              <a:r>
                <a:rPr lang="en-US" sz="1100" dirty="0" smtClean="0"/>
                <a:t>slow</a:t>
              </a:r>
              <a:endParaRPr lang="en-US" sz="1100" dirty="0"/>
            </a:p>
          </p:txBody>
        </p:sp>
        <p:sp>
          <p:nvSpPr>
            <p:cNvPr id="222" name="Line Callout 1 221"/>
            <p:cNvSpPr/>
            <p:nvPr/>
          </p:nvSpPr>
          <p:spPr>
            <a:xfrm>
              <a:off x="7001644" y="2471246"/>
              <a:ext cx="1766956" cy="323815"/>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22 </a:t>
              </a:r>
              <a:r>
                <a:rPr lang="en-US" sz="1100" dirty="0" smtClean="0"/>
                <a:t>Request Snapshots</a:t>
              </a:r>
              <a:endParaRPr lang="en-US" sz="1100" dirty="0"/>
            </a:p>
          </p:txBody>
        </p:sp>
      </p:grpSp>
      <p:grpSp>
        <p:nvGrpSpPr>
          <p:cNvPr id="224" name="Gruppierung 89"/>
          <p:cNvGrpSpPr/>
          <p:nvPr/>
        </p:nvGrpSpPr>
        <p:grpSpPr>
          <a:xfrm>
            <a:off x="7794320" y="7653401"/>
            <a:ext cx="4683172" cy="461665"/>
            <a:chOff x="5298699" y="6027297"/>
            <a:chExt cx="4683172" cy="461665"/>
          </a:xfrm>
        </p:grpSpPr>
        <p:sp>
          <p:nvSpPr>
            <p:cNvPr id="225" name="TextBox 224"/>
            <p:cNvSpPr txBox="1"/>
            <p:nvPr/>
          </p:nvSpPr>
          <p:spPr>
            <a:xfrm>
              <a:off x="5298699" y="6027297"/>
              <a:ext cx="1688733" cy="461665"/>
            </a:xfrm>
            <a:prstGeom prst="rect">
              <a:avLst/>
            </a:prstGeom>
            <a:noFill/>
          </p:spPr>
          <p:txBody>
            <a:bodyPr wrap="square" rtlCol="0">
              <a:spAutoFit/>
            </a:bodyPr>
            <a:lstStyle/>
            <a:p>
              <a:r>
                <a:rPr lang="en-US" sz="2400" dirty="0" smtClean="0"/>
                <a:t>10:05 AM</a:t>
              </a:r>
              <a:endParaRPr lang="en-US" sz="2400" dirty="0"/>
            </a:p>
          </p:txBody>
        </p:sp>
        <p:sp>
          <p:nvSpPr>
            <p:cNvPr id="226" name="Rectangle 225"/>
            <p:cNvSpPr/>
            <p:nvPr/>
          </p:nvSpPr>
          <p:spPr>
            <a:xfrm>
              <a:off x="8250121" y="6038608"/>
              <a:ext cx="1731750" cy="274176"/>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Stop Session</a:t>
              </a:r>
              <a:endParaRPr lang="en-US" sz="1400" dirty="0"/>
            </a:p>
          </p:txBody>
        </p:sp>
      </p:grpSp>
      <p:grpSp>
        <p:nvGrpSpPr>
          <p:cNvPr id="227" name="Gruppierung 86"/>
          <p:cNvGrpSpPr/>
          <p:nvPr/>
        </p:nvGrpSpPr>
        <p:grpSpPr>
          <a:xfrm>
            <a:off x="7794321" y="4468877"/>
            <a:ext cx="4225388" cy="1173920"/>
            <a:chOff x="5298700" y="2842773"/>
            <a:chExt cx="4225388" cy="1173920"/>
          </a:xfrm>
        </p:grpSpPr>
        <p:sp>
          <p:nvSpPr>
            <p:cNvPr id="228" name="TextBox 227"/>
            <p:cNvSpPr txBox="1"/>
            <p:nvPr/>
          </p:nvSpPr>
          <p:spPr>
            <a:xfrm>
              <a:off x="5298700" y="2875119"/>
              <a:ext cx="1722600" cy="461665"/>
            </a:xfrm>
            <a:prstGeom prst="rect">
              <a:avLst/>
            </a:prstGeom>
            <a:noFill/>
          </p:spPr>
          <p:txBody>
            <a:bodyPr wrap="square" rtlCol="0">
              <a:spAutoFit/>
            </a:bodyPr>
            <a:lstStyle/>
            <a:p>
              <a:r>
                <a:rPr lang="en-US" sz="2400" dirty="0" smtClean="0"/>
                <a:t>10:02 AM</a:t>
              </a:r>
              <a:endParaRPr lang="en-US" sz="2400" dirty="0"/>
            </a:p>
          </p:txBody>
        </p:sp>
        <p:pic>
          <p:nvPicPr>
            <p:cNvPr id="229" name="Picture 228"/>
            <p:cNvPicPr>
              <a:picLocks noChangeAspect="1"/>
            </p:cNvPicPr>
            <p:nvPr/>
          </p:nvPicPr>
          <p:blipFill>
            <a:blip r:embed="rId3"/>
            <a:stretch>
              <a:fillRect/>
            </a:stretch>
          </p:blipFill>
          <p:spPr>
            <a:xfrm>
              <a:off x="9072268" y="3188406"/>
              <a:ext cx="451820" cy="568327"/>
            </a:xfrm>
            <a:prstGeom prst="rect">
              <a:avLst/>
            </a:prstGeom>
          </p:spPr>
        </p:pic>
        <p:sp>
          <p:nvSpPr>
            <p:cNvPr id="230" name="TextBox 229"/>
            <p:cNvSpPr txBox="1"/>
            <p:nvPr/>
          </p:nvSpPr>
          <p:spPr>
            <a:xfrm>
              <a:off x="7076972" y="2842773"/>
              <a:ext cx="1616300" cy="492443"/>
            </a:xfrm>
            <a:prstGeom prst="rect">
              <a:avLst/>
            </a:prstGeom>
            <a:noFill/>
          </p:spPr>
          <p:txBody>
            <a:bodyPr wrap="square" rtlCol="0">
              <a:spAutoFit/>
            </a:bodyPr>
            <a:lstStyle/>
            <a:p>
              <a:endParaRPr lang="en-US" dirty="0"/>
            </a:p>
          </p:txBody>
        </p:sp>
        <p:sp>
          <p:nvSpPr>
            <p:cNvPr id="231" name="Rounded Rectangle 230"/>
            <p:cNvSpPr/>
            <p:nvPr/>
          </p:nvSpPr>
          <p:spPr>
            <a:xfrm>
              <a:off x="7185208" y="3353971"/>
              <a:ext cx="1399829" cy="230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25 slow</a:t>
              </a:r>
              <a:endParaRPr lang="en-US" sz="1100" dirty="0"/>
            </a:p>
          </p:txBody>
        </p:sp>
        <p:sp>
          <p:nvSpPr>
            <p:cNvPr id="232" name="Line Callout 1 231"/>
            <p:cNvSpPr/>
            <p:nvPr/>
          </p:nvSpPr>
          <p:spPr>
            <a:xfrm>
              <a:off x="7014459" y="3731662"/>
              <a:ext cx="1741326" cy="285031"/>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5 Request Snapshots</a:t>
              </a:r>
              <a:endParaRPr lang="en-US" sz="1100" dirty="0"/>
            </a:p>
          </p:txBody>
        </p:sp>
        <p:pic>
          <p:nvPicPr>
            <p:cNvPr id="234" name="Picture 233" descr="upToRoot.png"/>
            <p:cNvPicPr>
              <a:picLocks noChangeAspect="1"/>
            </p:cNvPicPr>
            <p:nvPr/>
          </p:nvPicPr>
          <p:blipFill>
            <a:blip r:embed="rId4"/>
            <a:stretch>
              <a:fillRect/>
            </a:stretch>
          </p:blipFill>
          <p:spPr>
            <a:xfrm>
              <a:off x="6228812" y="3391320"/>
              <a:ext cx="334286" cy="270000"/>
            </a:xfrm>
            <a:prstGeom prst="rect">
              <a:avLst/>
            </a:prstGeom>
          </p:spPr>
        </p:pic>
      </p:grpSp>
      <p:grpSp>
        <p:nvGrpSpPr>
          <p:cNvPr id="235" name="Gruppierung 87"/>
          <p:cNvGrpSpPr/>
          <p:nvPr/>
        </p:nvGrpSpPr>
        <p:grpSpPr>
          <a:xfrm>
            <a:off x="7794321" y="5551949"/>
            <a:ext cx="3416962" cy="1053678"/>
            <a:chOff x="5298700" y="3925845"/>
            <a:chExt cx="3416962" cy="1053678"/>
          </a:xfrm>
        </p:grpSpPr>
        <p:sp>
          <p:nvSpPr>
            <p:cNvPr id="236" name="TextBox 235"/>
            <p:cNvSpPr txBox="1"/>
            <p:nvPr/>
          </p:nvSpPr>
          <p:spPr>
            <a:xfrm>
              <a:off x="5298700" y="3925845"/>
              <a:ext cx="1773402" cy="461665"/>
            </a:xfrm>
            <a:prstGeom prst="rect">
              <a:avLst/>
            </a:prstGeom>
            <a:noFill/>
          </p:spPr>
          <p:txBody>
            <a:bodyPr wrap="square" rtlCol="0">
              <a:spAutoFit/>
            </a:bodyPr>
            <a:lstStyle/>
            <a:p>
              <a:r>
                <a:rPr lang="en-US" sz="2400" dirty="0" smtClean="0"/>
                <a:t>10:03 AM</a:t>
              </a:r>
              <a:endParaRPr lang="en-US" sz="2400" dirty="0"/>
            </a:p>
          </p:txBody>
        </p:sp>
        <p:sp>
          <p:nvSpPr>
            <p:cNvPr id="237" name="Rounded Rectangle 236"/>
            <p:cNvSpPr/>
            <p:nvPr/>
          </p:nvSpPr>
          <p:spPr>
            <a:xfrm>
              <a:off x="7168274" y="4324465"/>
              <a:ext cx="1399829" cy="230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43 </a:t>
              </a:r>
              <a:r>
                <a:rPr lang="en-US" sz="1100" dirty="0" smtClean="0"/>
                <a:t>slow</a:t>
              </a:r>
              <a:endParaRPr lang="en-US" sz="1100" dirty="0"/>
            </a:p>
          </p:txBody>
        </p:sp>
        <p:sp>
          <p:nvSpPr>
            <p:cNvPr id="238" name="Line Callout 1 237"/>
            <p:cNvSpPr/>
            <p:nvPr/>
          </p:nvSpPr>
          <p:spPr>
            <a:xfrm>
              <a:off x="7054582" y="4719088"/>
              <a:ext cx="1661080" cy="260435"/>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5 Request Snapshots</a:t>
              </a:r>
              <a:endParaRPr lang="en-US" sz="1100" dirty="0"/>
            </a:p>
          </p:txBody>
        </p:sp>
        <p:pic>
          <p:nvPicPr>
            <p:cNvPr id="240" name="Picture 239" descr="upToRoot.png"/>
            <p:cNvPicPr>
              <a:picLocks noChangeAspect="1"/>
            </p:cNvPicPr>
            <p:nvPr/>
          </p:nvPicPr>
          <p:blipFill>
            <a:blip r:embed="rId4"/>
            <a:stretch>
              <a:fillRect/>
            </a:stretch>
          </p:blipFill>
          <p:spPr>
            <a:xfrm>
              <a:off x="6228812" y="4372581"/>
              <a:ext cx="334286" cy="270000"/>
            </a:xfrm>
            <a:prstGeom prst="rect">
              <a:avLst/>
            </a:prstGeom>
          </p:spPr>
        </p:pic>
      </p:grpSp>
      <p:grpSp>
        <p:nvGrpSpPr>
          <p:cNvPr id="241" name="Gruppierung 88"/>
          <p:cNvGrpSpPr/>
          <p:nvPr/>
        </p:nvGrpSpPr>
        <p:grpSpPr>
          <a:xfrm>
            <a:off x="7794321" y="6602675"/>
            <a:ext cx="3457085" cy="947948"/>
            <a:chOff x="5298700" y="4976571"/>
            <a:chExt cx="3457085" cy="947948"/>
          </a:xfrm>
        </p:grpSpPr>
        <p:sp>
          <p:nvSpPr>
            <p:cNvPr id="242" name="TextBox 241"/>
            <p:cNvSpPr txBox="1"/>
            <p:nvPr/>
          </p:nvSpPr>
          <p:spPr>
            <a:xfrm>
              <a:off x="5298700" y="4976571"/>
              <a:ext cx="1688732" cy="461665"/>
            </a:xfrm>
            <a:prstGeom prst="rect">
              <a:avLst/>
            </a:prstGeom>
            <a:noFill/>
          </p:spPr>
          <p:txBody>
            <a:bodyPr wrap="square" rtlCol="0">
              <a:spAutoFit/>
            </a:bodyPr>
            <a:lstStyle/>
            <a:p>
              <a:r>
                <a:rPr lang="en-US" sz="2400" dirty="0" smtClean="0"/>
                <a:t>10:04 AM</a:t>
              </a:r>
              <a:endParaRPr lang="en-US" sz="2400" dirty="0"/>
            </a:p>
          </p:txBody>
        </p:sp>
        <p:sp>
          <p:nvSpPr>
            <p:cNvPr id="243" name="Rounded Rectangle 242"/>
            <p:cNvSpPr/>
            <p:nvPr/>
          </p:nvSpPr>
          <p:spPr>
            <a:xfrm>
              <a:off x="7185208" y="5297605"/>
              <a:ext cx="1399829" cy="23088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16 </a:t>
              </a:r>
              <a:r>
                <a:rPr lang="en-US" sz="1100" dirty="0" smtClean="0"/>
                <a:t>slow</a:t>
              </a:r>
              <a:endParaRPr lang="en-US" sz="1100" dirty="0"/>
            </a:p>
          </p:txBody>
        </p:sp>
        <p:sp>
          <p:nvSpPr>
            <p:cNvPr id="244" name="Line Callout 1 243"/>
            <p:cNvSpPr/>
            <p:nvPr/>
          </p:nvSpPr>
          <p:spPr>
            <a:xfrm>
              <a:off x="7014459" y="5658362"/>
              <a:ext cx="1741326" cy="266157"/>
            </a:xfrm>
            <a:prstGeom prst="borderCallout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smtClean="0"/>
                <a:t>5 Request Snapshots</a:t>
              </a:r>
              <a:endParaRPr lang="en-US" sz="1100" dirty="0"/>
            </a:p>
          </p:txBody>
        </p:sp>
        <p:pic>
          <p:nvPicPr>
            <p:cNvPr id="246" name="Picture 245" descr="upToRoot.png"/>
            <p:cNvPicPr>
              <a:picLocks noChangeAspect="1"/>
            </p:cNvPicPr>
            <p:nvPr/>
          </p:nvPicPr>
          <p:blipFill>
            <a:blip r:embed="rId4"/>
            <a:stretch>
              <a:fillRect/>
            </a:stretch>
          </p:blipFill>
          <p:spPr>
            <a:xfrm>
              <a:off x="6228812" y="5599157"/>
              <a:ext cx="334286" cy="270000"/>
            </a:xfrm>
            <a:prstGeom prst="rect">
              <a:avLst/>
            </a:prstGeom>
          </p:spPr>
        </p:pic>
      </p:grpSp>
      <p:sp>
        <p:nvSpPr>
          <p:cNvPr id="309" name="Line Callout 1 308"/>
          <p:cNvSpPr/>
          <p:nvPr/>
        </p:nvSpPr>
        <p:spPr>
          <a:xfrm>
            <a:off x="10797059" y="4494166"/>
            <a:ext cx="1741326" cy="285031"/>
          </a:xfrm>
          <a:prstGeom prst="borderCallout1">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Start Session</a:t>
            </a:r>
            <a:endParaRPr lang="en-US" sz="1400" dirty="0"/>
          </a:p>
        </p:txBody>
      </p:sp>
    </p:spTree>
    <p:extLst>
      <p:ext uri="{BB962C8B-B14F-4D97-AF65-F5344CB8AC3E}">
        <p14:creationId xmlns:p14="http://schemas.microsoft.com/office/powerpoint/2010/main" val="2302182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IE" dirty="0" smtClean="0">
                <a:latin typeface="Arial" charset="0"/>
              </a:rPr>
              <a:t>Summary</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sz="2400" dirty="0" smtClean="0">
                <a:latin typeface="Arial" charset="0"/>
              </a:rPr>
              <a:t>In this lesson we learned </a:t>
            </a:r>
          </a:p>
          <a:p>
            <a:pPr lvl="1" eaLnBrk="1" hangingPunct="1">
              <a:spcBef>
                <a:spcPct val="0"/>
              </a:spcBef>
            </a:pPr>
            <a:r>
              <a:rPr lang="en-US" sz="2400" dirty="0" smtClean="0">
                <a:latin typeface="Arial" charset="0"/>
              </a:rPr>
              <a:t>why we implemented a transaction centric monitoring Approach in AppDynamics.</a:t>
            </a:r>
            <a:endParaRPr lang="en-US" sz="2400" dirty="0">
              <a:latin typeface="Arial" charset="0"/>
            </a:endParaRPr>
          </a:p>
          <a:p>
            <a:pPr lvl="1" eaLnBrk="1" hangingPunct="1">
              <a:spcBef>
                <a:spcPct val="0"/>
              </a:spcBef>
            </a:pPr>
            <a:r>
              <a:rPr lang="en-US" sz="2400" dirty="0">
                <a:latin typeface="Arial" charset="0"/>
              </a:rPr>
              <a:t>h</a:t>
            </a:r>
            <a:r>
              <a:rPr lang="en-US" sz="2400" dirty="0" smtClean="0">
                <a:latin typeface="Arial" charset="0"/>
              </a:rPr>
              <a:t>ow the agent discovers business transactions and how they are followed in a distributed system</a:t>
            </a:r>
          </a:p>
          <a:p>
            <a:pPr lvl="1" eaLnBrk="1" hangingPunct="1">
              <a:spcBef>
                <a:spcPct val="0"/>
              </a:spcBef>
            </a:pPr>
            <a:r>
              <a:rPr lang="en-US" sz="2400" dirty="0" smtClean="0">
                <a:latin typeface="Arial" charset="0"/>
              </a:rPr>
              <a:t>that metrics are collected and are being used to determine baselines from which the performance for each request is determined</a:t>
            </a:r>
          </a:p>
          <a:p>
            <a:pPr lvl="1" eaLnBrk="1" hangingPunct="1">
              <a:spcBef>
                <a:spcPct val="0"/>
              </a:spcBef>
            </a:pPr>
            <a:r>
              <a:rPr lang="en-US" sz="2400" dirty="0" smtClean="0">
                <a:latin typeface="Arial" charset="0"/>
              </a:rPr>
              <a:t>That for each non normally performing request a snapshot is taken that contains all necessary data to perform an efficient root cause analysis</a:t>
            </a:r>
          </a:p>
          <a:p>
            <a:pPr lvl="1" eaLnBrk="1" hangingPunct="1">
              <a:spcBef>
                <a:spcPct val="0"/>
              </a:spcBef>
            </a:pPr>
            <a:r>
              <a:rPr lang="en-US" sz="2400" dirty="0" smtClean="0">
                <a:latin typeface="Arial" charset="0"/>
              </a:rPr>
              <a:t>And that in case of a systemic issue a diagnostic session will manage and control how many snapshots are taken in order not to adversely affect the application with potential additional overhead.</a:t>
            </a:r>
          </a:p>
          <a:p>
            <a:pPr lvl="1" eaLnBrk="1" hangingPunct="1">
              <a:spcBef>
                <a:spcPct val="0"/>
              </a:spcBef>
            </a:pPr>
            <a:endParaRPr lang="en-US" sz="2400" dirty="0" smtClean="0">
              <a:latin typeface="Arial" charset="0"/>
            </a:endParaRPr>
          </a:p>
          <a:p>
            <a:pPr lvl="1" eaLnBrk="1" hangingPunct="1">
              <a:spcBef>
                <a:spcPct val="0"/>
              </a:spcBef>
            </a:pPr>
            <a:endParaRPr lang="en-US" sz="2400" dirty="0" smtClean="0">
              <a:latin typeface="Arial" charset="0"/>
            </a:endParaRPr>
          </a:p>
        </p:txBody>
      </p:sp>
    </p:spTree>
    <p:extLst>
      <p:ext uri="{BB962C8B-B14F-4D97-AF65-F5344CB8AC3E}">
        <p14:creationId xmlns:p14="http://schemas.microsoft.com/office/powerpoint/2010/main" val="103725219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IE" dirty="0" smtClean="0">
                <a:latin typeface="Arial" charset="0"/>
              </a:rPr>
              <a:t>What’s this about?</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marL="0" indent="0" eaLnBrk="1" hangingPunct="1">
              <a:spcBef>
                <a:spcPct val="0"/>
              </a:spcBef>
              <a:buNone/>
            </a:pPr>
            <a:r>
              <a:rPr lang="en-US" dirty="0" smtClean="0">
                <a:latin typeface="Arial" charset="0"/>
              </a:rPr>
              <a:t>We will take a look at how AppDynamics works, it’s essential functional building blocks from a conceptual perspective.</a:t>
            </a:r>
            <a:br>
              <a:rPr lang="en-US" dirty="0" smtClean="0">
                <a:latin typeface="Arial" charset="0"/>
              </a:rPr>
            </a:br>
            <a:r>
              <a:rPr lang="en-US" dirty="0" smtClean="0">
                <a:latin typeface="Arial" charset="0"/>
              </a:rPr>
              <a:t/>
            </a:r>
            <a:br>
              <a:rPr lang="en-US" dirty="0" smtClean="0">
                <a:latin typeface="Arial" charset="0"/>
              </a:rPr>
            </a:br>
            <a:r>
              <a:rPr lang="en-US" dirty="0" smtClean="0">
                <a:latin typeface="Arial" charset="0"/>
              </a:rPr>
              <a:t>We will understand why AppDynamics works the way it works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IE" dirty="0" smtClean="0">
                <a:latin typeface="Arial" charset="0"/>
              </a:rPr>
              <a:t>Overview</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dirty="0" smtClean="0">
                <a:latin typeface="Arial" charset="0"/>
              </a:rPr>
              <a:t>The </a:t>
            </a:r>
            <a:r>
              <a:rPr lang="en-US" dirty="0" err="1" smtClean="0">
                <a:latin typeface="Arial" charset="0"/>
              </a:rPr>
              <a:t>Dev</a:t>
            </a:r>
            <a:r>
              <a:rPr lang="en-US" dirty="0" smtClean="0">
                <a:latin typeface="Arial" charset="0"/>
              </a:rPr>
              <a:t> vs. Ops </a:t>
            </a:r>
            <a:r>
              <a:rPr lang="en-US" dirty="0" smtClean="0">
                <a:latin typeface="Arial" charset="0"/>
              </a:rPr>
              <a:t>Situation</a:t>
            </a:r>
          </a:p>
          <a:p>
            <a:pPr lvl="1" eaLnBrk="1" hangingPunct="1">
              <a:spcBef>
                <a:spcPct val="0"/>
              </a:spcBef>
            </a:pPr>
            <a:r>
              <a:rPr lang="en-US" sz="2400" dirty="0" smtClean="0">
                <a:latin typeface="Arial" charset="0"/>
              </a:rPr>
              <a:t>Why Transactions</a:t>
            </a:r>
            <a:endParaRPr lang="en-US" sz="2400" dirty="0" smtClean="0">
              <a:latin typeface="Arial" charset="0"/>
            </a:endParaRPr>
          </a:p>
          <a:p>
            <a:pPr eaLnBrk="1" hangingPunct="1">
              <a:spcBef>
                <a:spcPct val="0"/>
              </a:spcBef>
            </a:pPr>
            <a:r>
              <a:rPr lang="en-US" dirty="0" smtClean="0">
                <a:latin typeface="Arial" charset="0"/>
              </a:rPr>
              <a:t>Transactions</a:t>
            </a:r>
          </a:p>
          <a:p>
            <a:pPr lvl="1" eaLnBrk="1" hangingPunct="1">
              <a:spcBef>
                <a:spcPct val="0"/>
              </a:spcBef>
            </a:pPr>
            <a:r>
              <a:rPr lang="en-US" sz="2400" dirty="0" smtClean="0">
                <a:latin typeface="Arial" charset="0"/>
              </a:rPr>
              <a:t>Discovery</a:t>
            </a:r>
          </a:p>
          <a:p>
            <a:pPr lvl="1" eaLnBrk="1" hangingPunct="1">
              <a:spcBef>
                <a:spcPct val="0"/>
              </a:spcBef>
            </a:pPr>
            <a:r>
              <a:rPr lang="en-US" sz="2400" dirty="0" smtClean="0">
                <a:latin typeface="Arial" charset="0"/>
              </a:rPr>
              <a:t>Metric Collection</a:t>
            </a:r>
          </a:p>
          <a:p>
            <a:pPr lvl="1" eaLnBrk="1" hangingPunct="1">
              <a:spcBef>
                <a:spcPct val="0"/>
              </a:spcBef>
            </a:pPr>
            <a:r>
              <a:rPr lang="en-US" sz="2400" dirty="0" smtClean="0">
                <a:latin typeface="Arial" charset="0"/>
              </a:rPr>
              <a:t>Performance Classification</a:t>
            </a:r>
            <a:endParaRPr lang="en-US" sz="2400" dirty="0" smtClean="0">
              <a:latin typeface="Arial" charset="0"/>
            </a:endParaRPr>
          </a:p>
          <a:p>
            <a:pPr eaLnBrk="1" hangingPunct="1">
              <a:spcBef>
                <a:spcPct val="0"/>
              </a:spcBef>
            </a:pPr>
            <a:r>
              <a:rPr lang="en-US" dirty="0" smtClean="0">
                <a:latin typeface="Arial" charset="0"/>
              </a:rPr>
              <a:t>Diagnostics</a:t>
            </a:r>
            <a:endParaRPr lang="en-US" dirty="0" smtClean="0">
              <a:latin typeface="Arial" charset="0"/>
            </a:endParaRPr>
          </a:p>
          <a:p>
            <a:pPr lvl="1" eaLnBrk="1" hangingPunct="1">
              <a:spcBef>
                <a:spcPct val="0"/>
              </a:spcBef>
            </a:pPr>
            <a:r>
              <a:rPr lang="en-US" sz="2400" dirty="0" smtClean="0">
                <a:latin typeface="Arial" charset="0"/>
              </a:rPr>
              <a:t>Snapshots</a:t>
            </a:r>
          </a:p>
          <a:p>
            <a:pPr lvl="1" eaLnBrk="1" hangingPunct="1">
              <a:spcBef>
                <a:spcPct val="0"/>
              </a:spcBef>
            </a:pPr>
            <a:r>
              <a:rPr lang="en-US" sz="2400" dirty="0" smtClean="0">
                <a:latin typeface="Arial" charset="0"/>
              </a:rPr>
              <a:t>Diagnostic Sessions</a:t>
            </a:r>
            <a:endParaRPr lang="en-US" sz="2400" dirty="0">
              <a:latin typeface="Arial" charset="0"/>
            </a:endParaRPr>
          </a:p>
        </p:txBody>
      </p:sp>
    </p:spTree>
    <p:extLst>
      <p:ext uri="{BB962C8B-B14F-4D97-AF65-F5344CB8AC3E}">
        <p14:creationId xmlns:p14="http://schemas.microsoft.com/office/powerpoint/2010/main" val="32302953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dirty="0" smtClean="0">
                <a:latin typeface="Arial" charset="0"/>
              </a:rPr>
              <a:t>The </a:t>
            </a:r>
            <a:r>
              <a:rPr lang="en-US" dirty="0" err="1" smtClean="0">
                <a:latin typeface="Arial" charset="0"/>
              </a:rPr>
              <a:t>Dev</a:t>
            </a:r>
            <a:r>
              <a:rPr lang="en-US" dirty="0" smtClean="0">
                <a:latin typeface="Arial" charset="0"/>
              </a:rPr>
              <a:t> vs. Ops Situation</a:t>
            </a:r>
            <a:endParaRPr lang="en-US" dirty="0">
              <a:latin typeface="Arial" charset="0"/>
            </a:endParaRPr>
          </a:p>
        </p:txBody>
      </p:sp>
      <p:sp>
        <p:nvSpPr>
          <p:cNvPr id="8195" name="Text Placeholder 2"/>
          <p:cNvSpPr>
            <a:spLocks noGrp="1"/>
          </p:cNvSpPr>
          <p:nvPr>
            <p:ph type="body" sz="quarter" idx="10"/>
          </p:nvPr>
        </p:nvSpPr>
        <p:spPr>
          <a:xfrm>
            <a:off x="1014413" y="2601848"/>
            <a:ext cx="10975975" cy="6364696"/>
          </a:xfrm>
        </p:spPr>
        <p:txBody>
          <a:bodyPr lIns="91440"/>
          <a:lstStyle/>
          <a:p>
            <a:pPr eaLnBrk="1" hangingPunct="1">
              <a:spcBef>
                <a:spcPct val="0"/>
              </a:spcBef>
            </a:pPr>
            <a:r>
              <a:rPr lang="en-US" sz="4000" dirty="0" smtClean="0">
                <a:latin typeface="Arial" charset="0"/>
              </a:rPr>
              <a:t>In a Perfect World</a:t>
            </a:r>
          </a:p>
          <a:p>
            <a:pPr eaLnBrk="1" hangingPunct="1">
              <a:spcBef>
                <a:spcPct val="0"/>
              </a:spcBef>
            </a:pPr>
            <a:endParaRPr lang="en-US" sz="4000" dirty="0">
              <a:latin typeface="Arial" charset="0"/>
            </a:endParaRPr>
          </a:p>
          <a:p>
            <a:pPr eaLnBrk="1" hangingPunct="1">
              <a:spcBef>
                <a:spcPct val="0"/>
              </a:spcBef>
            </a:pPr>
            <a:r>
              <a:rPr lang="en-US" sz="4000" dirty="0" smtClean="0">
                <a:latin typeface="Arial" charset="0"/>
              </a:rPr>
              <a:t>In the Real World</a:t>
            </a:r>
          </a:p>
          <a:p>
            <a:pPr lvl="1" eaLnBrk="1" hangingPunct="1">
              <a:spcBef>
                <a:spcPct val="0"/>
              </a:spcBef>
            </a:pPr>
            <a:r>
              <a:rPr lang="en-US" sz="4000" dirty="0" smtClean="0">
                <a:latin typeface="Arial" charset="0"/>
              </a:rPr>
              <a:t>Problems in production</a:t>
            </a:r>
          </a:p>
          <a:p>
            <a:pPr lvl="1" eaLnBrk="1" hangingPunct="1">
              <a:spcBef>
                <a:spcPct val="0"/>
              </a:spcBef>
            </a:pPr>
            <a:r>
              <a:rPr lang="en-US" sz="4000" dirty="0" err="1" smtClean="0">
                <a:latin typeface="Arial" charset="0"/>
              </a:rPr>
              <a:t>Dev</a:t>
            </a:r>
            <a:r>
              <a:rPr lang="en-US" sz="4000" dirty="0" smtClean="0">
                <a:latin typeface="Arial" charset="0"/>
              </a:rPr>
              <a:t> troubleshooting</a:t>
            </a:r>
          </a:p>
          <a:p>
            <a:pPr lvl="1" eaLnBrk="1" hangingPunct="1">
              <a:spcBef>
                <a:spcPct val="0"/>
              </a:spcBef>
            </a:pPr>
            <a:r>
              <a:rPr lang="en-US" sz="4000" dirty="0" smtClean="0">
                <a:latin typeface="Arial" charset="0"/>
              </a:rPr>
              <a:t>‘War Room’ involving</a:t>
            </a:r>
            <a:br>
              <a:rPr lang="en-US" sz="4000" dirty="0" smtClean="0">
                <a:latin typeface="Arial" charset="0"/>
              </a:rPr>
            </a:br>
            <a:r>
              <a:rPr lang="en-US" sz="4000" dirty="0" smtClean="0">
                <a:latin typeface="Arial" charset="0"/>
              </a:rPr>
              <a:t>multiple teams</a:t>
            </a:r>
          </a:p>
          <a:p>
            <a:pPr lvl="1" eaLnBrk="1" hangingPunct="1">
              <a:spcBef>
                <a:spcPct val="0"/>
              </a:spcBef>
            </a:pPr>
            <a:endParaRPr lang="en-US" sz="4000" dirty="0" smtClean="0">
              <a:latin typeface="Arial" charset="0"/>
            </a:endParaRPr>
          </a:p>
          <a:p>
            <a:pPr lvl="1" eaLnBrk="1" hangingPunct="1">
              <a:spcBef>
                <a:spcPct val="0"/>
              </a:spcBef>
            </a:pPr>
            <a:endParaRPr lang="en-US" sz="4000" dirty="0" smtClean="0">
              <a:latin typeface="Arial" charset="0"/>
            </a:endParaRPr>
          </a:p>
        </p:txBody>
      </p:sp>
      <p:pic>
        <p:nvPicPr>
          <p:cNvPr id="6" name="Picture 5" descr="Cowboys.jpg"/>
          <p:cNvPicPr>
            <a:picLocks noChangeAspect="1"/>
          </p:cNvPicPr>
          <p:nvPr/>
        </p:nvPicPr>
        <p:blipFill>
          <a:blip r:embed="rId3" cstate="print"/>
          <a:stretch>
            <a:fillRect/>
          </a:stretch>
        </p:blipFill>
        <p:spPr>
          <a:xfrm>
            <a:off x="7034941" y="1597185"/>
            <a:ext cx="4038108" cy="3019674"/>
          </a:xfrm>
          <a:prstGeom prst="rect">
            <a:avLst/>
          </a:prstGeom>
        </p:spPr>
      </p:pic>
      <p:grpSp>
        <p:nvGrpSpPr>
          <p:cNvPr id="7" name="Group 6"/>
          <p:cNvGrpSpPr/>
          <p:nvPr/>
        </p:nvGrpSpPr>
        <p:grpSpPr>
          <a:xfrm>
            <a:off x="6439550" y="1778000"/>
            <a:ext cx="4755505" cy="6437208"/>
            <a:chOff x="5347486" y="936771"/>
            <a:chExt cx="3838289" cy="5195636"/>
          </a:xfrm>
        </p:grpSpPr>
        <p:pic>
          <p:nvPicPr>
            <p:cNvPr id="8" name="Picture 7" descr="PastedGraphic-5.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64349">
              <a:off x="8109235" y="3244043"/>
              <a:ext cx="739185" cy="543418"/>
            </a:xfrm>
            <a:prstGeom prst="rect">
              <a:avLst/>
            </a:prstGeom>
            <a:ln>
              <a:solidFill>
                <a:srgbClr val="000000"/>
              </a:solidFill>
            </a:ln>
          </p:spPr>
        </p:pic>
        <p:pic>
          <p:nvPicPr>
            <p:cNvPr id="9" name="Picture 8" descr="imgr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92993">
              <a:off x="7604848" y="2057402"/>
              <a:ext cx="824935" cy="685525"/>
            </a:xfrm>
            <a:prstGeom prst="rect">
              <a:avLst/>
            </a:prstGeom>
            <a:ln w="6350" cmpd="sng">
              <a:solidFill>
                <a:schemeClr val="tx1"/>
              </a:solidFill>
            </a:ln>
          </p:spPr>
        </p:pic>
        <p:sp>
          <p:nvSpPr>
            <p:cNvPr id="10" name="TextBox 9"/>
            <p:cNvSpPr txBox="1"/>
            <p:nvPr/>
          </p:nvSpPr>
          <p:spPr>
            <a:xfrm>
              <a:off x="6881410" y="3581400"/>
              <a:ext cx="184666" cy="369332"/>
            </a:xfrm>
            <a:prstGeom prst="rect">
              <a:avLst/>
            </a:prstGeom>
            <a:noFill/>
          </p:spPr>
          <p:txBody>
            <a:bodyPr wrap="none" rtlCol="0">
              <a:spAutoFit/>
            </a:bodyPr>
            <a:lstStyle/>
            <a:p>
              <a:endParaRPr lang="en-US" sz="1800" dirty="0">
                <a:latin typeface="Estate Light"/>
                <a:cs typeface="Estate Light"/>
              </a:endParaRPr>
            </a:p>
          </p:txBody>
        </p:sp>
        <p:grpSp>
          <p:nvGrpSpPr>
            <p:cNvPr id="11" name="Group 10"/>
            <p:cNvGrpSpPr/>
            <p:nvPr/>
          </p:nvGrpSpPr>
          <p:grpSpPr>
            <a:xfrm>
              <a:off x="5715001" y="936771"/>
              <a:ext cx="3359003" cy="5195636"/>
              <a:chOff x="5715001" y="936771"/>
              <a:chExt cx="3359003" cy="5195636"/>
            </a:xfrm>
          </p:grpSpPr>
          <p:grpSp>
            <p:nvGrpSpPr>
              <p:cNvPr id="51" name="Group 50"/>
              <p:cNvGrpSpPr/>
              <p:nvPr/>
            </p:nvGrpSpPr>
            <p:grpSpPr>
              <a:xfrm>
                <a:off x="5933403" y="4007196"/>
                <a:ext cx="3140601" cy="2125211"/>
                <a:chOff x="6096000" y="4007196"/>
                <a:chExt cx="2958905" cy="2125211"/>
              </a:xfrm>
            </p:grpSpPr>
            <p:grpSp>
              <p:nvGrpSpPr>
                <p:cNvPr id="52" name="Group 51"/>
                <p:cNvGrpSpPr/>
                <p:nvPr/>
              </p:nvGrpSpPr>
              <p:grpSpPr>
                <a:xfrm>
                  <a:off x="6096000" y="4119388"/>
                  <a:ext cx="2125994" cy="1768996"/>
                  <a:chOff x="6096000" y="4119388"/>
                  <a:chExt cx="2125994" cy="1768996"/>
                </a:xfrm>
              </p:grpSpPr>
              <p:pic>
                <p:nvPicPr>
                  <p:cNvPr id="67" name="Picture 66" descr="PastedGraphic-5.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983" y="4119388"/>
                    <a:ext cx="1135098" cy="885720"/>
                  </a:xfrm>
                  <a:prstGeom prst="rect">
                    <a:avLst/>
                  </a:prstGeom>
                  <a:ln>
                    <a:solidFill>
                      <a:srgbClr val="000000"/>
                    </a:solidFill>
                  </a:ln>
                </p:spPr>
              </p:pic>
              <p:pic>
                <p:nvPicPr>
                  <p:cNvPr id="68" name="Picture 67" descr="PastedGraphic-4.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110716">
                    <a:off x="7076250" y="5116917"/>
                    <a:ext cx="1145744" cy="771467"/>
                  </a:xfrm>
                  <a:prstGeom prst="rect">
                    <a:avLst/>
                  </a:prstGeom>
                  <a:ln>
                    <a:solidFill>
                      <a:srgbClr val="000000"/>
                    </a:solidFill>
                  </a:ln>
                </p:spPr>
              </p:pic>
              <p:pic>
                <p:nvPicPr>
                  <p:cNvPr id="69" name="Picture 68" descr="PastedGraphic-3.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4572000"/>
                    <a:ext cx="814921" cy="522674"/>
                  </a:xfrm>
                  <a:prstGeom prst="rect">
                    <a:avLst/>
                  </a:prstGeom>
                  <a:ln>
                    <a:solidFill>
                      <a:schemeClr val="tx1"/>
                    </a:solidFill>
                  </a:ln>
                </p:spPr>
              </p:pic>
            </p:grpSp>
            <p:grpSp>
              <p:nvGrpSpPr>
                <p:cNvPr id="53" name="Group 52"/>
                <p:cNvGrpSpPr/>
                <p:nvPr/>
              </p:nvGrpSpPr>
              <p:grpSpPr>
                <a:xfrm>
                  <a:off x="6302735" y="4007196"/>
                  <a:ext cx="2752170" cy="1791711"/>
                  <a:chOff x="6302735" y="4007196"/>
                  <a:chExt cx="2752170" cy="1791711"/>
                </a:xfrm>
              </p:grpSpPr>
              <p:grpSp>
                <p:nvGrpSpPr>
                  <p:cNvPr id="58" name="Group 57"/>
                  <p:cNvGrpSpPr/>
                  <p:nvPr/>
                </p:nvGrpSpPr>
                <p:grpSpPr>
                  <a:xfrm>
                    <a:off x="7913478" y="4010766"/>
                    <a:ext cx="1023366" cy="666737"/>
                    <a:chOff x="2808078" y="810366"/>
                    <a:chExt cx="1023366" cy="666737"/>
                  </a:xfrm>
                </p:grpSpPr>
                <p:sp>
                  <p:nvSpPr>
                    <p:cNvPr id="65" name="Oval Callout 64"/>
                    <p:cNvSpPr/>
                    <p:nvPr/>
                  </p:nvSpPr>
                  <p:spPr bwMode="auto">
                    <a:xfrm>
                      <a:off x="2808078" y="810366"/>
                      <a:ext cx="1003372" cy="666737"/>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66" name="TextBox 65"/>
                    <p:cNvSpPr txBox="1"/>
                    <p:nvPr/>
                  </p:nvSpPr>
                  <p:spPr>
                    <a:xfrm>
                      <a:off x="2828361" y="858150"/>
                      <a:ext cx="1003083" cy="552202"/>
                    </a:xfrm>
                    <a:prstGeom prst="rect">
                      <a:avLst/>
                    </a:prstGeom>
                    <a:noFill/>
                  </p:spPr>
                  <p:txBody>
                    <a:bodyPr wrap="square" rtlCol="0">
                      <a:spAutoFit/>
                    </a:bodyPr>
                    <a:lstStyle/>
                    <a:p>
                      <a:pPr algn="ctr">
                        <a:lnSpc>
                          <a:spcPct val="90000"/>
                        </a:lnSpc>
                      </a:pPr>
                      <a:r>
                        <a:rPr lang="en-US" sz="1100" dirty="0" smtClean="0"/>
                        <a:t>I don’t know either. I can’t reproduce it.</a:t>
                      </a:r>
                      <a:endParaRPr lang="en-US" sz="1100" dirty="0"/>
                    </a:p>
                  </p:txBody>
                </p:sp>
              </p:grpSp>
              <p:grpSp>
                <p:nvGrpSpPr>
                  <p:cNvPr id="59" name="Group 58"/>
                  <p:cNvGrpSpPr/>
                  <p:nvPr/>
                </p:nvGrpSpPr>
                <p:grpSpPr>
                  <a:xfrm>
                    <a:off x="7894514" y="5138801"/>
                    <a:ext cx="1160391" cy="660106"/>
                    <a:chOff x="3627314" y="1100201"/>
                    <a:chExt cx="1160391" cy="660106"/>
                  </a:xfrm>
                </p:grpSpPr>
                <p:sp>
                  <p:nvSpPr>
                    <p:cNvPr id="63" name="Oval Callout 62"/>
                    <p:cNvSpPr/>
                    <p:nvPr/>
                  </p:nvSpPr>
                  <p:spPr bwMode="auto">
                    <a:xfrm>
                      <a:off x="3627314" y="1100201"/>
                      <a:ext cx="1160391" cy="660106"/>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64" name="TextBox 63"/>
                    <p:cNvSpPr txBox="1"/>
                    <p:nvPr/>
                  </p:nvSpPr>
                  <p:spPr>
                    <a:xfrm>
                      <a:off x="3679784" y="1160129"/>
                      <a:ext cx="1092168" cy="552202"/>
                    </a:xfrm>
                    <a:prstGeom prst="rect">
                      <a:avLst/>
                    </a:prstGeom>
                    <a:noFill/>
                  </p:spPr>
                  <p:txBody>
                    <a:bodyPr wrap="square" rtlCol="0">
                      <a:spAutoFit/>
                    </a:bodyPr>
                    <a:lstStyle/>
                    <a:p>
                      <a:pPr algn="ctr">
                        <a:lnSpc>
                          <a:spcPct val="90000"/>
                        </a:lnSpc>
                      </a:pPr>
                      <a:r>
                        <a:rPr lang="en-US" sz="1100" dirty="0" smtClean="0"/>
                        <a:t>The QA build isn’t exactly like Production.</a:t>
                      </a:r>
                      <a:endParaRPr lang="en-US" sz="1100" dirty="0"/>
                    </a:p>
                  </p:txBody>
                </p:sp>
              </p:grpSp>
              <p:grpSp>
                <p:nvGrpSpPr>
                  <p:cNvPr id="60" name="Group 59"/>
                  <p:cNvGrpSpPr/>
                  <p:nvPr/>
                </p:nvGrpSpPr>
                <p:grpSpPr>
                  <a:xfrm>
                    <a:off x="6302735" y="4007196"/>
                    <a:ext cx="928689" cy="609600"/>
                    <a:chOff x="3320032" y="959196"/>
                    <a:chExt cx="1143002" cy="609600"/>
                  </a:xfrm>
                </p:grpSpPr>
                <p:sp>
                  <p:nvSpPr>
                    <p:cNvPr id="61" name="Oval Callout 60"/>
                    <p:cNvSpPr/>
                    <p:nvPr/>
                  </p:nvSpPr>
                  <p:spPr bwMode="auto">
                    <a:xfrm flipH="1">
                      <a:off x="3342059" y="959196"/>
                      <a:ext cx="1103781" cy="609600"/>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62" name="TextBox 61"/>
                    <p:cNvSpPr txBox="1"/>
                    <p:nvPr/>
                  </p:nvSpPr>
                  <p:spPr>
                    <a:xfrm>
                      <a:off x="3320032" y="969955"/>
                      <a:ext cx="1143002" cy="552202"/>
                    </a:xfrm>
                    <a:prstGeom prst="rect">
                      <a:avLst/>
                    </a:prstGeom>
                    <a:noFill/>
                  </p:spPr>
                  <p:txBody>
                    <a:bodyPr wrap="square" rtlCol="0">
                      <a:spAutoFit/>
                    </a:bodyPr>
                    <a:lstStyle/>
                    <a:p>
                      <a:pPr algn="ctr">
                        <a:lnSpc>
                          <a:spcPct val="90000"/>
                        </a:lnSpc>
                      </a:pPr>
                      <a:r>
                        <a:rPr lang="en-US" sz="1100" dirty="0" smtClean="0"/>
                        <a:t>Can’t tell from the logs. Sorry.</a:t>
                      </a:r>
                      <a:endParaRPr lang="en-US" sz="1100" dirty="0"/>
                    </a:p>
                  </p:txBody>
                </p:sp>
              </p:grpSp>
            </p:grpSp>
            <p:grpSp>
              <p:nvGrpSpPr>
                <p:cNvPr id="54" name="Group 53"/>
                <p:cNvGrpSpPr/>
                <p:nvPr/>
              </p:nvGrpSpPr>
              <p:grpSpPr>
                <a:xfrm>
                  <a:off x="6944438" y="4705430"/>
                  <a:ext cx="1394594" cy="1426977"/>
                  <a:chOff x="6944438" y="4324430"/>
                  <a:chExt cx="1394594" cy="1426977"/>
                </a:xfrm>
              </p:grpSpPr>
              <p:pic>
                <p:nvPicPr>
                  <p:cNvPr id="55" name="Picture 54"/>
                  <p:cNvPicPr>
                    <a:picLocks noChangeAspect="1"/>
                  </p:cNvPicPr>
                  <p:nvPr/>
                </p:nvPicPr>
                <p:blipFill>
                  <a:blip r:embed="rId8"/>
                  <a:stretch>
                    <a:fillRect/>
                  </a:stretch>
                </p:blipFill>
                <p:spPr>
                  <a:xfrm>
                    <a:off x="6944438" y="4324430"/>
                    <a:ext cx="228600" cy="214042"/>
                  </a:xfrm>
                  <a:prstGeom prst="rect">
                    <a:avLst/>
                  </a:prstGeom>
                  <a:effectLst>
                    <a:outerShdw blurRad="50800" dist="38100" dir="2700000" algn="tl" rotWithShape="0">
                      <a:prstClr val="black">
                        <a:alpha val="40000"/>
                      </a:prstClr>
                    </a:outerShdw>
                  </a:effectLst>
                </p:spPr>
              </p:pic>
              <p:pic>
                <p:nvPicPr>
                  <p:cNvPr id="56" name="Picture 55"/>
                  <p:cNvPicPr>
                    <a:picLocks noChangeAspect="1"/>
                  </p:cNvPicPr>
                  <p:nvPr/>
                </p:nvPicPr>
                <p:blipFill>
                  <a:blip r:embed="rId8"/>
                  <a:stretch>
                    <a:fillRect/>
                  </a:stretch>
                </p:blipFill>
                <p:spPr>
                  <a:xfrm rot="20551427">
                    <a:off x="7962232" y="4333500"/>
                    <a:ext cx="366308" cy="342980"/>
                  </a:xfrm>
                  <a:prstGeom prst="rect">
                    <a:avLst/>
                  </a:prstGeom>
                  <a:effectLst>
                    <a:outerShdw blurRad="50800" dist="38100" dir="2700000" algn="tl" rotWithShape="0">
                      <a:prstClr val="black">
                        <a:alpha val="40000"/>
                      </a:prstClr>
                    </a:outerShdw>
                  </a:effectLst>
                </p:spPr>
              </p:pic>
              <p:pic>
                <p:nvPicPr>
                  <p:cNvPr id="57" name="Picture 56"/>
                  <p:cNvPicPr>
                    <a:picLocks noChangeAspect="1"/>
                  </p:cNvPicPr>
                  <p:nvPr/>
                </p:nvPicPr>
                <p:blipFill>
                  <a:blip r:embed="rId8"/>
                  <a:stretch>
                    <a:fillRect/>
                  </a:stretch>
                </p:blipFill>
                <p:spPr>
                  <a:xfrm rot="863765">
                    <a:off x="8062777" y="5492744"/>
                    <a:ext cx="276255" cy="258663"/>
                  </a:xfrm>
                  <a:prstGeom prst="rect">
                    <a:avLst/>
                  </a:prstGeom>
                  <a:effectLst>
                    <a:outerShdw blurRad="50800" dist="38100" dir="2700000" algn="tl" rotWithShape="0">
                      <a:prstClr val="black">
                        <a:alpha val="40000"/>
                      </a:prstClr>
                    </a:outerShdw>
                  </a:effectLst>
                </p:spPr>
              </p:pic>
            </p:grpSp>
          </p:grpSp>
          <p:grpSp>
            <p:nvGrpSpPr>
              <p:cNvPr id="24" name="Group 23"/>
              <p:cNvGrpSpPr/>
              <p:nvPr/>
            </p:nvGrpSpPr>
            <p:grpSpPr>
              <a:xfrm>
                <a:off x="5715001" y="936771"/>
                <a:ext cx="3347879" cy="2977062"/>
                <a:chOff x="5715001" y="936771"/>
                <a:chExt cx="3347879" cy="2977062"/>
              </a:xfrm>
            </p:grpSpPr>
            <p:grpSp>
              <p:nvGrpSpPr>
                <p:cNvPr id="26" name="Group 25"/>
                <p:cNvGrpSpPr/>
                <p:nvPr/>
              </p:nvGrpSpPr>
              <p:grpSpPr>
                <a:xfrm>
                  <a:off x="5918977" y="1230378"/>
                  <a:ext cx="2209504" cy="2682526"/>
                  <a:chOff x="5918977" y="1230378"/>
                  <a:chExt cx="2209504" cy="2682526"/>
                </a:xfrm>
              </p:grpSpPr>
              <p:pic>
                <p:nvPicPr>
                  <p:cNvPr id="43" name="Picture 42"/>
                  <p:cNvPicPr>
                    <a:picLocks noChangeAspect="1"/>
                  </p:cNvPicPr>
                  <p:nvPr/>
                </p:nvPicPr>
                <p:blipFill>
                  <a:blip r:embed="rId9"/>
                  <a:stretch>
                    <a:fillRect/>
                  </a:stretch>
                </p:blipFill>
                <p:spPr>
                  <a:xfrm>
                    <a:off x="6834761" y="2182751"/>
                    <a:ext cx="777927" cy="719338"/>
                  </a:xfrm>
                  <a:prstGeom prst="rect">
                    <a:avLst/>
                  </a:prstGeom>
                  <a:ln w="9525" cmpd="sng">
                    <a:solidFill>
                      <a:schemeClr val="tx1"/>
                    </a:solidFill>
                  </a:ln>
                </p:spPr>
              </p:pic>
              <p:pic>
                <p:nvPicPr>
                  <p:cNvPr id="44" name="Picture 43"/>
                  <p:cNvPicPr preferRelativeResize="0">
                    <a:picLocks/>
                  </p:cNvPicPr>
                  <p:nvPr/>
                </p:nvPicPr>
                <p:blipFill>
                  <a:blip r:embed="rId10">
                    <a:alphaModFix/>
                  </a:blip>
                  <a:stretch>
                    <a:fillRect/>
                  </a:stretch>
                </p:blipFill>
                <p:spPr>
                  <a:xfrm rot="21180808">
                    <a:off x="7477511" y="1231873"/>
                    <a:ext cx="650970" cy="696627"/>
                  </a:xfrm>
                  <a:prstGeom prst="rect">
                    <a:avLst/>
                  </a:prstGeom>
                  <a:ln w="9525" cmpd="sng">
                    <a:solidFill>
                      <a:srgbClr val="000000"/>
                    </a:solidFill>
                  </a:ln>
                </p:spPr>
              </p:pic>
              <p:pic>
                <p:nvPicPr>
                  <p:cNvPr id="45" name="Picture 44"/>
                  <p:cNvPicPr>
                    <a:picLocks noChangeAspect="1"/>
                  </p:cNvPicPr>
                  <p:nvPr/>
                </p:nvPicPr>
                <p:blipFill>
                  <a:blip r:embed="rId11"/>
                  <a:stretch>
                    <a:fillRect/>
                  </a:stretch>
                </p:blipFill>
                <p:spPr>
                  <a:xfrm rot="20468091">
                    <a:off x="5918977" y="1231050"/>
                    <a:ext cx="642473" cy="689158"/>
                  </a:xfrm>
                  <a:prstGeom prst="rect">
                    <a:avLst/>
                  </a:prstGeom>
                  <a:ln w="9525" cmpd="sng">
                    <a:solidFill>
                      <a:srgbClr val="000000"/>
                    </a:solidFill>
                  </a:ln>
                </p:spPr>
              </p:pic>
              <p:pic>
                <p:nvPicPr>
                  <p:cNvPr id="46" name="Picture 45"/>
                  <p:cNvPicPr>
                    <a:picLocks noChangeAspect="1"/>
                  </p:cNvPicPr>
                  <p:nvPr/>
                </p:nvPicPr>
                <p:blipFill>
                  <a:blip r:embed="rId12"/>
                  <a:stretch>
                    <a:fillRect/>
                  </a:stretch>
                </p:blipFill>
                <p:spPr>
                  <a:xfrm rot="1137569">
                    <a:off x="6742142" y="1230378"/>
                    <a:ext cx="630291" cy="690176"/>
                  </a:xfrm>
                  <a:prstGeom prst="rect">
                    <a:avLst/>
                  </a:prstGeom>
                  <a:ln w="9525" cmpd="sng">
                    <a:solidFill>
                      <a:schemeClr val="tx1"/>
                    </a:solidFill>
                  </a:ln>
                </p:spPr>
              </p:pic>
              <p:pic>
                <p:nvPicPr>
                  <p:cNvPr id="47" name="Picture 46"/>
                  <p:cNvPicPr>
                    <a:picLocks noChangeAspect="1"/>
                  </p:cNvPicPr>
                  <p:nvPr/>
                </p:nvPicPr>
                <p:blipFill>
                  <a:blip r:embed="rId13"/>
                  <a:stretch>
                    <a:fillRect/>
                  </a:stretch>
                </p:blipFill>
                <p:spPr>
                  <a:xfrm rot="613407">
                    <a:off x="5954809" y="2085248"/>
                    <a:ext cx="734760" cy="669661"/>
                  </a:xfrm>
                  <a:prstGeom prst="rect">
                    <a:avLst/>
                  </a:prstGeom>
                  <a:ln w="9525" cmpd="sng">
                    <a:solidFill>
                      <a:srgbClr val="000000"/>
                    </a:solidFill>
                  </a:ln>
                </p:spPr>
              </p:pic>
              <p:pic>
                <p:nvPicPr>
                  <p:cNvPr id="48" name="Picture 47"/>
                  <p:cNvPicPr>
                    <a:picLocks noChangeAspect="1"/>
                  </p:cNvPicPr>
                  <p:nvPr/>
                </p:nvPicPr>
                <p:blipFill>
                  <a:blip r:embed="rId14"/>
                  <a:stretch>
                    <a:fillRect/>
                  </a:stretch>
                </p:blipFill>
                <p:spPr>
                  <a:xfrm rot="491395">
                    <a:off x="7245439" y="2984148"/>
                    <a:ext cx="807054" cy="744869"/>
                  </a:xfrm>
                  <a:prstGeom prst="rect">
                    <a:avLst/>
                  </a:prstGeom>
                  <a:ln w="9525" cmpd="sng">
                    <a:solidFill>
                      <a:srgbClr val="000000"/>
                    </a:solidFill>
                  </a:ln>
                </p:spPr>
              </p:pic>
              <p:pic>
                <p:nvPicPr>
                  <p:cNvPr id="49" name="Picture 48" descr="imgres.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610119">
                    <a:off x="6230537" y="3227379"/>
                    <a:ext cx="824935" cy="685525"/>
                  </a:xfrm>
                  <a:prstGeom prst="rect">
                    <a:avLst/>
                  </a:prstGeom>
                  <a:ln w="9525" cmpd="sng">
                    <a:solidFill>
                      <a:schemeClr val="tx1"/>
                    </a:solidFill>
                  </a:ln>
                </p:spPr>
              </p:pic>
            </p:grpSp>
            <p:grpSp>
              <p:nvGrpSpPr>
                <p:cNvPr id="27" name="Group 26"/>
                <p:cNvGrpSpPr/>
                <p:nvPr/>
              </p:nvGrpSpPr>
              <p:grpSpPr>
                <a:xfrm>
                  <a:off x="6398969" y="1577124"/>
                  <a:ext cx="1884292" cy="2336709"/>
                  <a:chOff x="6703769" y="1577124"/>
                  <a:chExt cx="1884292" cy="2336709"/>
                </a:xfrm>
              </p:grpSpPr>
              <p:pic>
                <p:nvPicPr>
                  <p:cNvPr id="38" name="Picture 37"/>
                  <p:cNvPicPr>
                    <a:picLocks noChangeAspect="1"/>
                  </p:cNvPicPr>
                  <p:nvPr/>
                </p:nvPicPr>
                <p:blipFill>
                  <a:blip r:embed="rId8"/>
                  <a:stretch>
                    <a:fillRect/>
                  </a:stretch>
                </p:blipFill>
                <p:spPr>
                  <a:xfrm rot="21360490">
                    <a:off x="6703769" y="1720740"/>
                    <a:ext cx="262627" cy="245902"/>
                  </a:xfrm>
                  <a:prstGeom prst="rect">
                    <a:avLst/>
                  </a:prstGeom>
                  <a:effectLst>
                    <a:outerShdw blurRad="50800" dist="38100" dir="2700000" algn="tl" rotWithShape="0">
                      <a:prstClr val="black">
                        <a:alpha val="40000"/>
                      </a:prstClr>
                    </a:outerShdw>
                  </a:effectLst>
                </p:spPr>
              </p:pic>
              <p:pic>
                <p:nvPicPr>
                  <p:cNvPr id="39" name="Picture 38"/>
                  <p:cNvPicPr>
                    <a:picLocks noChangeAspect="1"/>
                  </p:cNvPicPr>
                  <p:nvPr/>
                </p:nvPicPr>
                <p:blipFill>
                  <a:blip r:embed="rId8"/>
                  <a:stretch>
                    <a:fillRect/>
                  </a:stretch>
                </p:blipFill>
                <p:spPr>
                  <a:xfrm rot="522091">
                    <a:off x="8317656" y="1577124"/>
                    <a:ext cx="228600" cy="214042"/>
                  </a:xfrm>
                  <a:prstGeom prst="rect">
                    <a:avLst/>
                  </a:prstGeom>
                  <a:effectLst>
                    <a:outerShdw blurRad="50800" dist="38100" dir="2700000" algn="tl" rotWithShape="0">
                      <a:prstClr val="black">
                        <a:alpha val="40000"/>
                      </a:prstClr>
                    </a:outerShdw>
                  </a:effectLst>
                </p:spPr>
              </p:pic>
              <p:pic>
                <p:nvPicPr>
                  <p:cNvPr id="40" name="Picture 39"/>
                  <p:cNvPicPr>
                    <a:picLocks noChangeAspect="1"/>
                  </p:cNvPicPr>
                  <p:nvPr/>
                </p:nvPicPr>
                <p:blipFill>
                  <a:blip r:embed="rId8"/>
                  <a:stretch>
                    <a:fillRect/>
                  </a:stretch>
                </p:blipFill>
                <p:spPr>
                  <a:xfrm rot="21134193">
                    <a:off x="7418857" y="2435931"/>
                    <a:ext cx="330702" cy="309642"/>
                  </a:xfrm>
                  <a:prstGeom prst="rect">
                    <a:avLst/>
                  </a:prstGeom>
                  <a:effectLst>
                    <a:outerShdw blurRad="50800" dist="38100" dir="2700000" algn="tl" rotWithShape="0">
                      <a:prstClr val="black">
                        <a:alpha val="40000"/>
                      </a:prstClr>
                    </a:outerShdw>
                  </a:effectLst>
                </p:spPr>
              </p:pic>
              <p:pic>
                <p:nvPicPr>
                  <p:cNvPr id="41" name="Picture 40"/>
                  <p:cNvPicPr>
                    <a:picLocks noChangeAspect="1"/>
                  </p:cNvPicPr>
                  <p:nvPr/>
                </p:nvPicPr>
                <p:blipFill>
                  <a:blip r:embed="rId8"/>
                  <a:stretch>
                    <a:fillRect/>
                  </a:stretch>
                </p:blipFill>
                <p:spPr>
                  <a:xfrm>
                    <a:off x="7189694" y="3428999"/>
                    <a:ext cx="293611" cy="274913"/>
                  </a:xfrm>
                  <a:prstGeom prst="rect">
                    <a:avLst/>
                  </a:prstGeom>
                  <a:effectLst>
                    <a:outerShdw blurRad="50800" dist="38100" dir="2700000" algn="tl" rotWithShape="0">
                      <a:prstClr val="black">
                        <a:alpha val="40000"/>
                      </a:prstClr>
                    </a:outerShdw>
                  </a:effectLst>
                </p:spPr>
              </p:pic>
              <p:pic>
                <p:nvPicPr>
                  <p:cNvPr id="42" name="Picture 41"/>
                  <p:cNvPicPr>
                    <a:picLocks noChangeAspect="1"/>
                  </p:cNvPicPr>
                  <p:nvPr/>
                </p:nvPicPr>
                <p:blipFill>
                  <a:blip r:embed="rId8"/>
                  <a:stretch>
                    <a:fillRect/>
                  </a:stretch>
                </p:blipFill>
                <p:spPr>
                  <a:xfrm rot="21436882">
                    <a:off x="8219125" y="3568392"/>
                    <a:ext cx="368936" cy="345441"/>
                  </a:xfrm>
                  <a:prstGeom prst="rect">
                    <a:avLst/>
                  </a:prstGeom>
                  <a:effectLst>
                    <a:outerShdw blurRad="50800" dist="38100" dir="2700000" algn="tl" rotWithShape="0">
                      <a:prstClr val="black">
                        <a:alpha val="40000"/>
                      </a:prstClr>
                    </a:outerShdw>
                  </a:effectLst>
                </p:spPr>
              </p:pic>
            </p:grpSp>
            <p:grpSp>
              <p:nvGrpSpPr>
                <p:cNvPr id="28" name="Group 27"/>
                <p:cNvGrpSpPr/>
                <p:nvPr/>
              </p:nvGrpSpPr>
              <p:grpSpPr>
                <a:xfrm>
                  <a:off x="5715001" y="936771"/>
                  <a:ext cx="3347879" cy="2450449"/>
                  <a:chOff x="5715001" y="936771"/>
                  <a:chExt cx="3347879" cy="2450449"/>
                </a:xfrm>
              </p:grpSpPr>
              <p:grpSp>
                <p:nvGrpSpPr>
                  <p:cNvPr id="29" name="Group 28"/>
                  <p:cNvGrpSpPr/>
                  <p:nvPr/>
                </p:nvGrpSpPr>
                <p:grpSpPr>
                  <a:xfrm>
                    <a:off x="7804691" y="936771"/>
                    <a:ext cx="1258189" cy="583980"/>
                    <a:chOff x="3385091" y="784371"/>
                    <a:chExt cx="1258189" cy="583980"/>
                  </a:xfrm>
                </p:grpSpPr>
                <p:sp>
                  <p:nvSpPr>
                    <p:cNvPr id="36" name="Oval Callout 35"/>
                    <p:cNvSpPr/>
                    <p:nvPr/>
                  </p:nvSpPr>
                  <p:spPr bwMode="auto">
                    <a:xfrm>
                      <a:off x="3385091" y="784794"/>
                      <a:ext cx="1232965" cy="583557"/>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37" name="TextBox 36"/>
                    <p:cNvSpPr txBox="1"/>
                    <p:nvPr/>
                  </p:nvSpPr>
                  <p:spPr>
                    <a:xfrm>
                      <a:off x="3409459" y="784371"/>
                      <a:ext cx="1233821" cy="552202"/>
                    </a:xfrm>
                    <a:prstGeom prst="rect">
                      <a:avLst/>
                    </a:prstGeom>
                    <a:noFill/>
                  </p:spPr>
                  <p:txBody>
                    <a:bodyPr wrap="square" rtlCol="0">
                      <a:spAutoFit/>
                    </a:bodyPr>
                    <a:lstStyle/>
                    <a:p>
                      <a:pPr algn="ctr">
                        <a:lnSpc>
                          <a:spcPct val="90000"/>
                        </a:lnSpc>
                      </a:pPr>
                      <a:r>
                        <a:rPr lang="en-US" sz="1100" dirty="0" smtClean="0"/>
                        <a:t>On it now…</a:t>
                      </a:r>
                    </a:p>
                    <a:p>
                      <a:pPr algn="ctr">
                        <a:lnSpc>
                          <a:spcPct val="90000"/>
                        </a:lnSpc>
                      </a:pPr>
                      <a:r>
                        <a:rPr lang="en-US" sz="1100" dirty="0" smtClean="0"/>
                        <a:t>need Emily’s help though.</a:t>
                      </a:r>
                    </a:p>
                  </p:txBody>
                </p:sp>
              </p:grpSp>
              <p:grpSp>
                <p:nvGrpSpPr>
                  <p:cNvPr id="30" name="Group 29"/>
                  <p:cNvGrpSpPr/>
                  <p:nvPr/>
                </p:nvGrpSpPr>
                <p:grpSpPr>
                  <a:xfrm>
                    <a:off x="5715001" y="1066800"/>
                    <a:ext cx="990600" cy="609600"/>
                    <a:chOff x="2971800" y="1143000"/>
                    <a:chExt cx="1219200" cy="609600"/>
                  </a:xfrm>
                </p:grpSpPr>
                <p:sp>
                  <p:nvSpPr>
                    <p:cNvPr id="34" name="Oval Callout 33"/>
                    <p:cNvSpPr/>
                    <p:nvPr/>
                  </p:nvSpPr>
                  <p:spPr bwMode="auto">
                    <a:xfrm flipH="1">
                      <a:off x="2971800" y="1143000"/>
                      <a:ext cx="1219200" cy="609600"/>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35" name="TextBox 34"/>
                    <p:cNvSpPr txBox="1"/>
                    <p:nvPr/>
                  </p:nvSpPr>
                  <p:spPr>
                    <a:xfrm>
                      <a:off x="3043542" y="1168651"/>
                      <a:ext cx="1146079" cy="552202"/>
                    </a:xfrm>
                    <a:prstGeom prst="rect">
                      <a:avLst/>
                    </a:prstGeom>
                    <a:noFill/>
                  </p:spPr>
                  <p:txBody>
                    <a:bodyPr wrap="square" rtlCol="0">
                      <a:spAutoFit/>
                    </a:bodyPr>
                    <a:lstStyle/>
                    <a:p>
                      <a:pPr algn="ctr">
                        <a:lnSpc>
                          <a:spcPct val="90000"/>
                        </a:lnSpc>
                      </a:pPr>
                      <a:r>
                        <a:rPr lang="en-US" sz="1100" dirty="0" smtClean="0"/>
                        <a:t>I told you. It’s NOT the network!! </a:t>
                      </a:r>
                      <a:endParaRPr lang="en-US" sz="1100" dirty="0"/>
                    </a:p>
                  </p:txBody>
                </p:sp>
              </p:grpSp>
              <p:grpSp>
                <p:nvGrpSpPr>
                  <p:cNvPr id="31" name="Group 30"/>
                  <p:cNvGrpSpPr/>
                  <p:nvPr/>
                </p:nvGrpSpPr>
                <p:grpSpPr>
                  <a:xfrm>
                    <a:off x="6271457" y="2777620"/>
                    <a:ext cx="990600" cy="609600"/>
                    <a:chOff x="3187743" y="1101220"/>
                    <a:chExt cx="1219200" cy="609600"/>
                  </a:xfrm>
                </p:grpSpPr>
                <p:sp>
                  <p:nvSpPr>
                    <p:cNvPr id="32" name="Oval Callout 31"/>
                    <p:cNvSpPr/>
                    <p:nvPr/>
                  </p:nvSpPr>
                  <p:spPr bwMode="auto">
                    <a:xfrm flipH="1">
                      <a:off x="3187743" y="1101220"/>
                      <a:ext cx="1219200" cy="609600"/>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33" name="TextBox 32"/>
                    <p:cNvSpPr txBox="1"/>
                    <p:nvPr/>
                  </p:nvSpPr>
                  <p:spPr>
                    <a:xfrm>
                      <a:off x="3234409" y="1157677"/>
                      <a:ext cx="1143001" cy="552202"/>
                    </a:xfrm>
                    <a:prstGeom prst="rect">
                      <a:avLst/>
                    </a:prstGeom>
                    <a:noFill/>
                  </p:spPr>
                  <p:txBody>
                    <a:bodyPr wrap="square" rtlCol="0">
                      <a:spAutoFit/>
                    </a:bodyPr>
                    <a:lstStyle/>
                    <a:p>
                      <a:pPr algn="ctr">
                        <a:lnSpc>
                          <a:spcPct val="90000"/>
                        </a:lnSpc>
                      </a:pPr>
                      <a:r>
                        <a:rPr lang="en-US" sz="1100" dirty="0" smtClean="0"/>
                        <a:t>Marcus, did you test this in QA?</a:t>
                      </a:r>
                      <a:endParaRPr lang="en-US" sz="1100" dirty="0"/>
                    </a:p>
                  </p:txBody>
                </p:sp>
              </p:grpSp>
            </p:grpSp>
          </p:grpSp>
        </p:grpSp>
        <p:sp>
          <p:nvSpPr>
            <p:cNvPr id="12" name="Oval Callout 11"/>
            <p:cNvSpPr/>
            <p:nvPr/>
          </p:nvSpPr>
          <p:spPr bwMode="auto">
            <a:xfrm>
              <a:off x="7876872" y="3033148"/>
              <a:ext cx="837858" cy="494187"/>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13" name="TextBox 12"/>
            <p:cNvSpPr txBox="1"/>
            <p:nvPr/>
          </p:nvSpPr>
          <p:spPr>
            <a:xfrm>
              <a:off x="7893837" y="3084262"/>
              <a:ext cx="812539" cy="414151"/>
            </a:xfrm>
            <a:prstGeom prst="rect">
              <a:avLst/>
            </a:prstGeom>
            <a:noFill/>
          </p:spPr>
          <p:txBody>
            <a:bodyPr wrap="square" rtlCol="0">
              <a:spAutoFit/>
            </a:bodyPr>
            <a:lstStyle/>
            <a:p>
              <a:pPr algn="ctr">
                <a:lnSpc>
                  <a:spcPct val="90000"/>
                </a:lnSpc>
              </a:pPr>
              <a:r>
                <a:rPr lang="en-US" sz="1100" dirty="0" smtClean="0"/>
                <a:t>Call </a:t>
              </a:r>
              <a:r>
                <a:rPr lang="en-US" sz="1100" dirty="0" err="1" smtClean="0"/>
                <a:t>Dev</a:t>
              </a:r>
              <a:r>
                <a:rPr lang="en-US" sz="1100" dirty="0" smtClean="0"/>
                <a:t> ASAP!</a:t>
              </a:r>
              <a:endParaRPr lang="en-US" sz="1100" dirty="0"/>
            </a:p>
          </p:txBody>
        </p:sp>
        <p:sp>
          <p:nvSpPr>
            <p:cNvPr id="14" name="Oval Callout 13"/>
            <p:cNvSpPr/>
            <p:nvPr/>
          </p:nvSpPr>
          <p:spPr bwMode="auto">
            <a:xfrm flipH="1">
              <a:off x="6534728" y="1805306"/>
              <a:ext cx="863078" cy="652273"/>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15" name="TextBox 14"/>
            <p:cNvSpPr txBox="1"/>
            <p:nvPr/>
          </p:nvSpPr>
          <p:spPr>
            <a:xfrm>
              <a:off x="6563833" y="1852945"/>
              <a:ext cx="845468" cy="552202"/>
            </a:xfrm>
            <a:prstGeom prst="rect">
              <a:avLst/>
            </a:prstGeom>
            <a:noFill/>
          </p:spPr>
          <p:txBody>
            <a:bodyPr wrap="square" rtlCol="0">
              <a:spAutoFit/>
            </a:bodyPr>
            <a:lstStyle/>
            <a:p>
              <a:pPr algn="ctr">
                <a:lnSpc>
                  <a:spcPct val="90000"/>
                </a:lnSpc>
              </a:pPr>
              <a:r>
                <a:rPr lang="en-US" sz="1100" dirty="0" smtClean="0"/>
                <a:t>Steve, did you check the logs?</a:t>
              </a:r>
              <a:endParaRPr lang="en-US" sz="1100" dirty="0"/>
            </a:p>
          </p:txBody>
        </p:sp>
        <p:pic>
          <p:nvPicPr>
            <p:cNvPr id="16" name="Picture 15"/>
            <p:cNvPicPr>
              <a:picLocks noChangeAspect="1"/>
            </p:cNvPicPr>
            <p:nvPr/>
          </p:nvPicPr>
          <p:blipFill>
            <a:blip r:embed="rId8"/>
            <a:stretch>
              <a:fillRect/>
            </a:stretch>
          </p:blipFill>
          <p:spPr>
            <a:xfrm rot="21298224">
              <a:off x="8491157" y="2467568"/>
              <a:ext cx="290953" cy="272424"/>
            </a:xfrm>
            <a:prstGeom prst="rect">
              <a:avLst/>
            </a:prstGeom>
            <a:effectLst>
              <a:outerShdw blurRad="50800" dist="38100" dir="2700000" algn="tl" rotWithShape="0">
                <a:prstClr val="black">
                  <a:alpha val="40000"/>
                </a:prstClr>
              </a:outerShdw>
            </a:effectLst>
          </p:spPr>
        </p:pic>
        <p:sp>
          <p:nvSpPr>
            <p:cNvPr id="17" name="Oval Callout 16"/>
            <p:cNvSpPr/>
            <p:nvPr/>
          </p:nvSpPr>
          <p:spPr bwMode="auto">
            <a:xfrm flipH="1">
              <a:off x="7703727" y="1788135"/>
              <a:ext cx="1431915" cy="609973"/>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1"/>
                </a:solidFill>
                <a:effectLst/>
                <a:latin typeface="Arial" charset="0"/>
                <a:ea typeface="ＭＳ Ｐゴシック" pitchFamily="-96" charset="-128"/>
              </a:endParaRPr>
            </a:p>
          </p:txBody>
        </p:sp>
        <p:sp>
          <p:nvSpPr>
            <p:cNvPr id="18" name="TextBox 17"/>
            <p:cNvSpPr txBox="1"/>
            <p:nvPr/>
          </p:nvSpPr>
          <p:spPr>
            <a:xfrm>
              <a:off x="7713281" y="1850098"/>
              <a:ext cx="1472494" cy="552202"/>
            </a:xfrm>
            <a:prstGeom prst="rect">
              <a:avLst/>
            </a:prstGeom>
            <a:noFill/>
          </p:spPr>
          <p:txBody>
            <a:bodyPr wrap="square" rtlCol="0">
              <a:spAutoFit/>
            </a:bodyPr>
            <a:lstStyle/>
            <a:p>
              <a:pPr algn="ctr">
                <a:lnSpc>
                  <a:spcPct val="90000"/>
                </a:lnSpc>
              </a:pPr>
              <a:r>
                <a:rPr lang="en-US" sz="1100" dirty="0" smtClean="0"/>
                <a:t>It’s been unstable since last week’s release!!</a:t>
              </a:r>
              <a:endParaRPr lang="en-US" sz="1100" dirty="0"/>
            </a:p>
          </p:txBody>
        </p:sp>
        <p:pic>
          <p:nvPicPr>
            <p:cNvPr id="19" name="Picture 18"/>
            <p:cNvPicPr>
              <a:picLocks noChangeAspect="1"/>
            </p:cNvPicPr>
            <p:nvPr/>
          </p:nvPicPr>
          <p:blipFill>
            <a:blip r:embed="rId8"/>
            <a:stretch>
              <a:fillRect/>
            </a:stretch>
          </p:blipFill>
          <p:spPr>
            <a:xfrm rot="20590657">
              <a:off x="6538439" y="5782213"/>
              <a:ext cx="423882" cy="342358"/>
            </a:xfrm>
            <a:prstGeom prst="rect">
              <a:avLst/>
            </a:prstGeom>
            <a:effectLst>
              <a:outerShdw blurRad="50800" dist="38100" dir="2700000" algn="tl" rotWithShape="0">
                <a:prstClr val="black">
                  <a:alpha val="40000"/>
                </a:prstClr>
              </a:outerShdw>
            </a:effectLst>
          </p:spPr>
        </p:pic>
        <p:sp>
          <p:nvSpPr>
            <p:cNvPr id="20" name="Oval Callout 19"/>
            <p:cNvSpPr/>
            <p:nvPr/>
          </p:nvSpPr>
          <p:spPr bwMode="auto">
            <a:xfrm flipH="1">
              <a:off x="5648271" y="5071955"/>
              <a:ext cx="1470561" cy="701884"/>
            </a:xfrm>
            <a:prstGeom prst="wedgeEllipseCallout">
              <a:avLst/>
            </a:prstGeom>
            <a:solidFill>
              <a:schemeClr val="bg1"/>
            </a:solidFill>
            <a:ln w="19050"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bg1"/>
                  </a:solidFill>
                  <a:effectLst/>
                  <a:latin typeface="Arial" charset="0"/>
                  <a:ea typeface="ＭＳ Ｐゴシック" pitchFamily="-96" charset="-128"/>
                </a:rPr>
                <a:t>ds</a:t>
              </a:r>
            </a:p>
          </p:txBody>
        </p:sp>
        <p:sp>
          <p:nvSpPr>
            <p:cNvPr id="21" name="TextBox 20"/>
            <p:cNvSpPr txBox="1"/>
            <p:nvPr/>
          </p:nvSpPr>
          <p:spPr>
            <a:xfrm>
              <a:off x="5347486" y="5119229"/>
              <a:ext cx="2088864" cy="552202"/>
            </a:xfrm>
            <a:prstGeom prst="rect">
              <a:avLst/>
            </a:prstGeom>
            <a:noFill/>
          </p:spPr>
          <p:txBody>
            <a:bodyPr wrap="square" rtlCol="0">
              <a:spAutoFit/>
            </a:bodyPr>
            <a:lstStyle/>
            <a:p>
              <a:pPr algn="ctr">
                <a:lnSpc>
                  <a:spcPct val="90000"/>
                </a:lnSpc>
              </a:pPr>
              <a:r>
                <a:rPr lang="en-US" sz="1100" dirty="0" smtClean="0"/>
                <a:t>Not my code…</a:t>
              </a:r>
            </a:p>
            <a:p>
              <a:pPr algn="ctr">
                <a:lnSpc>
                  <a:spcPct val="90000"/>
                </a:lnSpc>
              </a:pPr>
              <a:r>
                <a:rPr lang="en-US" sz="1100" dirty="0" smtClean="0"/>
                <a:t>The guy who wrote it </a:t>
              </a:r>
            </a:p>
            <a:p>
              <a:pPr algn="ctr">
                <a:lnSpc>
                  <a:spcPct val="90000"/>
                </a:lnSpc>
              </a:pPr>
              <a:r>
                <a:rPr lang="en-US" sz="1100" dirty="0"/>
                <a:t>i</a:t>
              </a:r>
              <a:r>
                <a:rPr lang="en-US" sz="1100" dirty="0" smtClean="0"/>
                <a:t>sn’t here anymore.</a:t>
              </a:r>
            </a:p>
          </p:txBody>
        </p:sp>
      </p:grpSp>
    </p:spTree>
    <p:extLst>
      <p:ext uri="{BB962C8B-B14F-4D97-AF65-F5344CB8AC3E}">
        <p14:creationId xmlns:p14="http://schemas.microsoft.com/office/powerpoint/2010/main" val="10806885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1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Taking the  </a:t>
            </a:r>
            <a:r>
              <a:rPr lang="en-US" sz="4800" dirty="0" smtClean="0">
                <a:latin typeface="Arial" charset="0"/>
              </a:rPr>
              <a:t>Transaction Centric View …</a:t>
            </a:r>
            <a:endParaRPr lang="en-US" sz="4800" dirty="0">
              <a:latin typeface="Arial" charset="0"/>
            </a:endParaRPr>
          </a:p>
        </p:txBody>
      </p:sp>
      <p:sp>
        <p:nvSpPr>
          <p:cNvPr id="8195" name="Text Placeholder 2"/>
          <p:cNvSpPr>
            <a:spLocks noGrp="1"/>
          </p:cNvSpPr>
          <p:nvPr>
            <p:ph type="body" sz="quarter" idx="10"/>
          </p:nvPr>
        </p:nvSpPr>
        <p:spPr>
          <a:xfrm>
            <a:off x="1014413" y="2601848"/>
            <a:ext cx="12242768" cy="6364696"/>
          </a:xfrm>
        </p:spPr>
        <p:txBody>
          <a:bodyPr lIns="91440"/>
          <a:lstStyle/>
          <a:p>
            <a:pPr marL="0" indent="0" eaLnBrk="1" hangingPunct="1">
              <a:spcBef>
                <a:spcPct val="0"/>
              </a:spcBef>
              <a:buNone/>
            </a:pPr>
            <a:r>
              <a:rPr lang="en-US" sz="4000" dirty="0" smtClean="0">
                <a:latin typeface="Arial" charset="0"/>
              </a:rPr>
              <a:t>From Systems to Business Transactions </a:t>
            </a:r>
          </a:p>
          <a:p>
            <a:pPr lvl="1" eaLnBrk="1" hangingPunct="1">
              <a:spcBef>
                <a:spcPct val="0"/>
              </a:spcBef>
            </a:pPr>
            <a:endParaRPr lang="en-US" sz="4000" dirty="0" smtClean="0">
              <a:latin typeface="Arial" charset="0"/>
            </a:endParaRPr>
          </a:p>
          <a:p>
            <a:pPr lvl="1" eaLnBrk="1" hangingPunct="1">
              <a:spcBef>
                <a:spcPct val="0"/>
              </a:spcBef>
            </a:pPr>
            <a:endParaRPr lang="en-US" sz="4000" dirty="0" smtClean="0">
              <a:latin typeface="Arial" charset="0"/>
            </a:endParaRPr>
          </a:p>
        </p:txBody>
      </p:sp>
      <p:grpSp>
        <p:nvGrpSpPr>
          <p:cNvPr id="70" name="Group 69"/>
          <p:cNvGrpSpPr/>
          <p:nvPr/>
        </p:nvGrpSpPr>
        <p:grpSpPr>
          <a:xfrm>
            <a:off x="1598542" y="3800759"/>
            <a:ext cx="4449226" cy="4672771"/>
            <a:chOff x="245588" y="1260759"/>
            <a:chExt cx="4449226" cy="4672771"/>
          </a:xfrm>
        </p:grpSpPr>
        <p:sp>
          <p:nvSpPr>
            <p:cNvPr id="71" name="Rectangle 70"/>
            <p:cNvSpPr/>
            <p:nvPr/>
          </p:nvSpPr>
          <p:spPr bwMode="auto">
            <a:xfrm>
              <a:off x="508802" y="3123401"/>
              <a:ext cx="3477292" cy="525420"/>
            </a:xfrm>
            <a:prstGeom prst="rect">
              <a:avLst/>
            </a:prstGeom>
            <a:gradFill flip="none" rotWithShape="1">
              <a:gsLst>
                <a:gs pos="100000">
                  <a:srgbClr val="D40000"/>
                </a:gs>
                <a:gs pos="11000">
                  <a:srgbClr val="A5CE39"/>
                </a:gs>
              </a:gsLst>
              <a:lin ang="16200000" scaled="0"/>
              <a:tileRect/>
            </a:gra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dirty="0" smtClean="0">
                  <a:solidFill>
                    <a:srgbClr val="FFFFFF"/>
                  </a:solidFill>
                  <a:latin typeface="Arial" charset="0"/>
                  <a:ea typeface="ＭＳ Ｐゴシック" pitchFamily="-96" charset="-128"/>
                </a:rPr>
                <a:t>Application</a:t>
              </a:r>
            </a:p>
          </p:txBody>
        </p:sp>
        <p:sp>
          <p:nvSpPr>
            <p:cNvPr id="72" name="Rectangle 71"/>
            <p:cNvSpPr/>
            <p:nvPr/>
          </p:nvSpPr>
          <p:spPr bwMode="auto">
            <a:xfrm>
              <a:off x="512574" y="2475421"/>
              <a:ext cx="3477292" cy="553919"/>
            </a:xfrm>
            <a:prstGeom prst="rect">
              <a:avLst/>
            </a:prstGeom>
            <a:gradFill flip="none" rotWithShape="1">
              <a:gsLst>
                <a:gs pos="16000">
                  <a:srgbClr val="580000"/>
                </a:gs>
                <a:gs pos="100000">
                  <a:srgbClr val="FF0000"/>
                </a:gs>
              </a:gsLst>
              <a:lin ang="5400000" scaled="0"/>
              <a:tileRect/>
            </a:gra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dirty="0" smtClean="0">
                  <a:solidFill>
                    <a:schemeClr val="bg1"/>
                  </a:solidFill>
                  <a:latin typeface="Arial" charset="0"/>
                  <a:ea typeface="ＭＳ Ｐゴシック" pitchFamily="-96" charset="-128"/>
                </a:rPr>
                <a:t>Business Transactions</a:t>
              </a:r>
            </a:p>
          </p:txBody>
        </p:sp>
        <p:grpSp>
          <p:nvGrpSpPr>
            <p:cNvPr id="73" name="Group 72"/>
            <p:cNvGrpSpPr/>
            <p:nvPr/>
          </p:nvGrpSpPr>
          <p:grpSpPr>
            <a:xfrm>
              <a:off x="559982" y="3742076"/>
              <a:ext cx="3389172" cy="929518"/>
              <a:chOff x="-4343382" y="-1003388"/>
              <a:chExt cx="4351677" cy="1193496"/>
            </a:xfrm>
          </p:grpSpPr>
          <p:sp>
            <p:nvSpPr>
              <p:cNvPr id="78" name="Rectangle 77"/>
              <p:cNvSpPr/>
              <p:nvPr/>
            </p:nvSpPr>
            <p:spPr bwMode="auto">
              <a:xfrm>
                <a:off x="-4343382" y="-989275"/>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JVM</a:t>
                </a:r>
              </a:p>
            </p:txBody>
          </p:sp>
          <p:sp>
            <p:nvSpPr>
              <p:cNvPr id="79" name="Rectangle 78"/>
              <p:cNvSpPr/>
              <p:nvPr/>
            </p:nvSpPr>
            <p:spPr bwMode="auto">
              <a:xfrm>
                <a:off x="-3612662" y="-995638"/>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OS</a:t>
                </a:r>
              </a:p>
            </p:txBody>
          </p:sp>
          <p:sp>
            <p:nvSpPr>
              <p:cNvPr id="80" name="Rectangle 79"/>
              <p:cNvSpPr/>
              <p:nvPr/>
            </p:nvSpPr>
            <p:spPr bwMode="auto">
              <a:xfrm>
                <a:off x="-2881943" y="-990661"/>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accent5"/>
                    </a:solidFill>
                  </a:rPr>
                  <a:t>Network</a:t>
                </a:r>
                <a:endParaRPr kumimoji="0" lang="en-US" sz="1400" i="0" u="none" strike="noStrike" cap="none" normalizeH="0" baseline="0" dirty="0" smtClean="0">
                  <a:ln>
                    <a:noFill/>
                  </a:ln>
                  <a:solidFill>
                    <a:schemeClr val="accent5"/>
                  </a:solidFill>
                  <a:effectLst/>
                  <a:latin typeface="Arial" charset="0"/>
                  <a:ea typeface="ＭＳ Ｐゴシック" pitchFamily="-96" charset="-128"/>
                </a:endParaRPr>
              </a:p>
            </p:txBody>
          </p:sp>
          <p:sp>
            <p:nvSpPr>
              <p:cNvPr id="81" name="Rectangle 80"/>
              <p:cNvSpPr/>
              <p:nvPr/>
            </p:nvSpPr>
            <p:spPr bwMode="auto">
              <a:xfrm>
                <a:off x="-1414144" y="-997024"/>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Database</a:t>
                </a:r>
              </a:p>
            </p:txBody>
          </p:sp>
          <p:sp>
            <p:nvSpPr>
              <p:cNvPr id="82" name="Rectangle 81"/>
              <p:cNvSpPr/>
              <p:nvPr/>
            </p:nvSpPr>
            <p:spPr bwMode="auto">
              <a:xfrm>
                <a:off x="-683423" y="-1003388"/>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Browser</a:t>
                </a:r>
              </a:p>
            </p:txBody>
          </p:sp>
          <p:sp>
            <p:nvSpPr>
              <p:cNvPr id="83" name="Rectangle 82"/>
              <p:cNvSpPr/>
              <p:nvPr/>
            </p:nvSpPr>
            <p:spPr bwMode="auto">
              <a:xfrm>
                <a:off x="-2146236" y="-992047"/>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Servers</a:t>
                </a:r>
              </a:p>
            </p:txBody>
          </p:sp>
        </p:grpSp>
        <p:grpSp>
          <p:nvGrpSpPr>
            <p:cNvPr id="74" name="Group 73"/>
            <p:cNvGrpSpPr/>
            <p:nvPr/>
          </p:nvGrpSpPr>
          <p:grpSpPr>
            <a:xfrm>
              <a:off x="245588" y="3742076"/>
              <a:ext cx="4449226" cy="2191454"/>
              <a:chOff x="406671" y="4943608"/>
              <a:chExt cx="4449226" cy="2272214"/>
            </a:xfrm>
          </p:grpSpPr>
          <p:sp>
            <p:nvSpPr>
              <p:cNvPr id="76" name="Content Placeholder 14"/>
              <p:cNvSpPr txBox="1">
                <a:spLocks/>
              </p:cNvSpPr>
              <p:nvPr/>
            </p:nvSpPr>
            <p:spPr bwMode="auto">
              <a:xfrm>
                <a:off x="406671" y="6114665"/>
                <a:ext cx="4449226" cy="11011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48708D"/>
                    </a:solidFill>
                    <a:latin typeface="+mn-lt"/>
                    <a:ea typeface="+mn-ea"/>
                    <a:cs typeface="ＭＳ Ｐゴシック"/>
                  </a:defRPr>
                </a:lvl1pPr>
                <a:lvl2pPr marL="742950" indent="-285750" algn="l" rtl="0" eaLnBrk="0" fontAlgn="base" hangingPunct="0">
                  <a:spcBef>
                    <a:spcPct val="20000"/>
                  </a:spcBef>
                  <a:spcAft>
                    <a:spcPct val="0"/>
                  </a:spcAft>
                  <a:buFont typeface="Times" pitchFamily="18" charset="0"/>
                  <a:buChar char="•"/>
                  <a:defRPr sz="2400">
                    <a:solidFill>
                      <a:srgbClr val="828282"/>
                    </a:solidFill>
                    <a:latin typeface="+mn-lt"/>
                    <a:ea typeface="+mn-ea"/>
                    <a:cs typeface="ＭＳ Ｐゴシック"/>
                  </a:defRPr>
                </a:lvl2pPr>
                <a:lvl3pPr marL="1143000" indent="-228600" algn="l" rtl="0" eaLnBrk="0" fontAlgn="base" hangingPunct="0">
                  <a:spcBef>
                    <a:spcPct val="20000"/>
                  </a:spcBef>
                  <a:spcAft>
                    <a:spcPct val="0"/>
                  </a:spcAft>
                  <a:buFont typeface="Times" pitchFamily="18" charset="0"/>
                  <a:buChar char="•"/>
                  <a:defRPr sz="2000">
                    <a:solidFill>
                      <a:srgbClr val="828282"/>
                    </a:solidFill>
                    <a:latin typeface="+mn-lt"/>
                    <a:ea typeface="+mn-ea"/>
                    <a:cs typeface="ＭＳ Ｐゴシック"/>
                  </a:defRPr>
                </a:lvl3pPr>
                <a:lvl4pPr marL="1600200" indent="-228600" algn="l" rtl="0" eaLnBrk="0" fontAlgn="base" hangingPunct="0">
                  <a:spcBef>
                    <a:spcPct val="20000"/>
                  </a:spcBef>
                  <a:spcAft>
                    <a:spcPct val="0"/>
                  </a:spcAft>
                  <a:buChar char="–"/>
                  <a:defRPr sz="1800">
                    <a:solidFill>
                      <a:srgbClr val="828282"/>
                    </a:solidFill>
                    <a:latin typeface="+mn-lt"/>
                    <a:ea typeface="+mn-ea"/>
                    <a:cs typeface="ＭＳ Ｐゴシック"/>
                  </a:defRPr>
                </a:lvl4pPr>
                <a:lvl5pPr marL="2057400" indent="-228600" algn="l" rtl="0" eaLnBrk="0" fontAlgn="base" hangingPunct="0">
                  <a:spcBef>
                    <a:spcPct val="20000"/>
                  </a:spcBef>
                  <a:spcAft>
                    <a:spcPct val="0"/>
                  </a:spcAft>
                  <a:buChar char="»"/>
                  <a:defRPr sz="1800">
                    <a:solidFill>
                      <a:srgbClr val="828282"/>
                    </a:solidFill>
                    <a:latin typeface="+mn-lt"/>
                    <a:ea typeface="+mn-ea"/>
                    <a:cs typeface="ＭＳ Ｐゴシック"/>
                  </a:defRPr>
                </a:lvl5pPr>
                <a:lvl6pPr marL="2514600" indent="-228600" algn="l" rtl="0" fontAlgn="base">
                  <a:spcBef>
                    <a:spcPct val="20000"/>
                  </a:spcBef>
                  <a:spcAft>
                    <a:spcPct val="0"/>
                  </a:spcAft>
                  <a:buChar char="»"/>
                  <a:defRPr sz="1800">
                    <a:solidFill>
                      <a:srgbClr val="828282"/>
                    </a:solidFill>
                    <a:latin typeface="+mn-lt"/>
                    <a:ea typeface="+mn-ea"/>
                  </a:defRPr>
                </a:lvl6pPr>
                <a:lvl7pPr marL="2971800" indent="-228600" algn="l" rtl="0" fontAlgn="base">
                  <a:spcBef>
                    <a:spcPct val="20000"/>
                  </a:spcBef>
                  <a:spcAft>
                    <a:spcPct val="0"/>
                  </a:spcAft>
                  <a:buChar char="»"/>
                  <a:defRPr sz="1800">
                    <a:solidFill>
                      <a:srgbClr val="828282"/>
                    </a:solidFill>
                    <a:latin typeface="+mn-lt"/>
                    <a:ea typeface="+mn-ea"/>
                  </a:defRPr>
                </a:lvl7pPr>
                <a:lvl8pPr marL="3429000" indent="-228600" algn="l" rtl="0" fontAlgn="base">
                  <a:spcBef>
                    <a:spcPct val="20000"/>
                  </a:spcBef>
                  <a:spcAft>
                    <a:spcPct val="0"/>
                  </a:spcAft>
                  <a:buChar char="»"/>
                  <a:defRPr sz="1800">
                    <a:solidFill>
                      <a:srgbClr val="828282"/>
                    </a:solidFill>
                    <a:latin typeface="+mn-lt"/>
                    <a:ea typeface="+mn-ea"/>
                  </a:defRPr>
                </a:lvl8pPr>
                <a:lvl9pPr marL="3886200" indent="-228600" algn="l" rtl="0" fontAlgn="base">
                  <a:spcBef>
                    <a:spcPct val="20000"/>
                  </a:spcBef>
                  <a:spcAft>
                    <a:spcPct val="0"/>
                  </a:spcAft>
                  <a:buChar char="»"/>
                  <a:defRPr sz="1800">
                    <a:solidFill>
                      <a:srgbClr val="828282"/>
                    </a:solidFill>
                    <a:latin typeface="+mn-lt"/>
                    <a:ea typeface="+mn-ea"/>
                  </a:defRPr>
                </a:lvl9pPr>
              </a:lstStyle>
              <a:p>
                <a:pPr marL="0" indent="0">
                  <a:lnSpc>
                    <a:spcPct val="90000"/>
                  </a:lnSpc>
                  <a:buFontTx/>
                  <a:buNone/>
                </a:pPr>
                <a:r>
                  <a:rPr lang="en-US" dirty="0" smtClean="0">
                    <a:solidFill>
                      <a:srgbClr val="000000"/>
                    </a:solidFill>
                    <a:latin typeface="Arial"/>
                    <a:ea typeface="ＭＳ Ｐゴシック"/>
                  </a:rPr>
                  <a:t>Common Approach was</a:t>
                </a:r>
              </a:p>
              <a:p>
                <a:pPr marL="0" indent="0">
                  <a:lnSpc>
                    <a:spcPct val="90000"/>
                  </a:lnSpc>
                  <a:buFontTx/>
                  <a:buNone/>
                </a:pPr>
                <a:r>
                  <a:rPr lang="en-US" dirty="0" smtClean="0">
                    <a:solidFill>
                      <a:srgbClr val="000000"/>
                    </a:solidFill>
                    <a:latin typeface="Arial"/>
                    <a:ea typeface="ＭＳ Ｐゴシック"/>
                  </a:rPr>
                  <a:t>Monitoring Infrastructure</a:t>
                </a:r>
              </a:p>
            </p:txBody>
          </p:sp>
          <p:sp>
            <p:nvSpPr>
              <p:cNvPr id="77" name="Oval 76"/>
              <p:cNvSpPr/>
              <p:nvPr/>
            </p:nvSpPr>
            <p:spPr>
              <a:xfrm>
                <a:off x="447679" y="4943608"/>
                <a:ext cx="4064000" cy="866240"/>
              </a:xfrm>
              <a:prstGeom prst="ellipse">
                <a:avLst/>
              </a:prstGeom>
              <a:noFill/>
              <a:ln w="76200" cmpd="sng">
                <a:solidFill>
                  <a:srgbClr val="35A5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5" name="TextBox 74"/>
            <p:cNvSpPr txBox="1"/>
            <p:nvPr/>
          </p:nvSpPr>
          <p:spPr>
            <a:xfrm>
              <a:off x="1223936" y="1260759"/>
              <a:ext cx="2249212" cy="954107"/>
            </a:xfrm>
            <a:prstGeom prst="rect">
              <a:avLst/>
            </a:prstGeom>
            <a:noFill/>
          </p:spPr>
          <p:txBody>
            <a:bodyPr wrap="square" rtlCol="0">
              <a:spAutoFit/>
            </a:bodyPr>
            <a:lstStyle/>
            <a:p>
              <a:pPr algn="ctr"/>
              <a:r>
                <a:rPr lang="en-US" sz="2800" dirty="0" smtClean="0">
                  <a:solidFill>
                    <a:schemeClr val="bg1">
                      <a:lumMod val="65000"/>
                    </a:schemeClr>
                  </a:solidFill>
                </a:rPr>
                <a:t>99.9% Availability</a:t>
              </a:r>
              <a:endParaRPr lang="en-US" sz="2800" dirty="0">
                <a:solidFill>
                  <a:schemeClr val="bg1">
                    <a:lumMod val="65000"/>
                  </a:schemeClr>
                </a:solidFill>
              </a:endParaRPr>
            </a:p>
          </p:txBody>
        </p:sp>
      </p:grpSp>
      <p:grpSp>
        <p:nvGrpSpPr>
          <p:cNvPr id="84" name="Group 83"/>
          <p:cNvGrpSpPr/>
          <p:nvPr/>
        </p:nvGrpSpPr>
        <p:grpSpPr>
          <a:xfrm>
            <a:off x="7492593" y="3733325"/>
            <a:ext cx="5028368" cy="4617840"/>
            <a:chOff x="4825918" y="1294925"/>
            <a:chExt cx="5028368" cy="4617840"/>
          </a:xfrm>
        </p:grpSpPr>
        <p:sp>
          <p:nvSpPr>
            <p:cNvPr id="85" name="Content Placeholder 14"/>
            <p:cNvSpPr txBox="1">
              <a:spLocks/>
            </p:cNvSpPr>
            <p:nvPr/>
          </p:nvSpPr>
          <p:spPr bwMode="auto">
            <a:xfrm>
              <a:off x="5025564" y="4855323"/>
              <a:ext cx="4828722" cy="10574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rgbClr val="48708D"/>
                  </a:solidFill>
                  <a:latin typeface="+mn-lt"/>
                  <a:ea typeface="+mn-ea"/>
                  <a:cs typeface="ＭＳ Ｐゴシック"/>
                </a:defRPr>
              </a:lvl1pPr>
              <a:lvl2pPr marL="742950" indent="-285750" algn="l" rtl="0" eaLnBrk="0" fontAlgn="base" hangingPunct="0">
                <a:spcBef>
                  <a:spcPct val="20000"/>
                </a:spcBef>
                <a:spcAft>
                  <a:spcPct val="0"/>
                </a:spcAft>
                <a:buFont typeface="Times" pitchFamily="18" charset="0"/>
                <a:buChar char="•"/>
                <a:defRPr sz="2400">
                  <a:solidFill>
                    <a:srgbClr val="828282"/>
                  </a:solidFill>
                  <a:latin typeface="+mn-lt"/>
                  <a:ea typeface="+mn-ea"/>
                  <a:cs typeface="ＭＳ Ｐゴシック"/>
                </a:defRPr>
              </a:lvl2pPr>
              <a:lvl3pPr marL="1143000" indent="-228600" algn="l" rtl="0" eaLnBrk="0" fontAlgn="base" hangingPunct="0">
                <a:spcBef>
                  <a:spcPct val="20000"/>
                </a:spcBef>
                <a:spcAft>
                  <a:spcPct val="0"/>
                </a:spcAft>
                <a:buFont typeface="Times" pitchFamily="18" charset="0"/>
                <a:buChar char="•"/>
                <a:defRPr sz="2000">
                  <a:solidFill>
                    <a:srgbClr val="828282"/>
                  </a:solidFill>
                  <a:latin typeface="+mn-lt"/>
                  <a:ea typeface="+mn-ea"/>
                  <a:cs typeface="ＭＳ Ｐゴシック"/>
                </a:defRPr>
              </a:lvl3pPr>
              <a:lvl4pPr marL="1600200" indent="-228600" algn="l" rtl="0" eaLnBrk="0" fontAlgn="base" hangingPunct="0">
                <a:spcBef>
                  <a:spcPct val="20000"/>
                </a:spcBef>
                <a:spcAft>
                  <a:spcPct val="0"/>
                </a:spcAft>
                <a:buChar char="–"/>
                <a:defRPr sz="1800">
                  <a:solidFill>
                    <a:srgbClr val="828282"/>
                  </a:solidFill>
                  <a:latin typeface="+mn-lt"/>
                  <a:ea typeface="+mn-ea"/>
                  <a:cs typeface="ＭＳ Ｐゴシック"/>
                </a:defRPr>
              </a:lvl4pPr>
              <a:lvl5pPr marL="2057400" indent="-228600" algn="l" rtl="0" eaLnBrk="0" fontAlgn="base" hangingPunct="0">
                <a:spcBef>
                  <a:spcPct val="20000"/>
                </a:spcBef>
                <a:spcAft>
                  <a:spcPct val="0"/>
                </a:spcAft>
                <a:buChar char="»"/>
                <a:defRPr sz="1800">
                  <a:solidFill>
                    <a:srgbClr val="828282"/>
                  </a:solidFill>
                  <a:latin typeface="+mn-lt"/>
                  <a:ea typeface="+mn-ea"/>
                  <a:cs typeface="ＭＳ Ｐゴシック"/>
                </a:defRPr>
              </a:lvl5pPr>
              <a:lvl6pPr marL="2514600" indent="-228600" algn="l" rtl="0" fontAlgn="base">
                <a:spcBef>
                  <a:spcPct val="20000"/>
                </a:spcBef>
                <a:spcAft>
                  <a:spcPct val="0"/>
                </a:spcAft>
                <a:buChar char="»"/>
                <a:defRPr sz="1800">
                  <a:solidFill>
                    <a:srgbClr val="828282"/>
                  </a:solidFill>
                  <a:latin typeface="+mn-lt"/>
                  <a:ea typeface="+mn-ea"/>
                </a:defRPr>
              </a:lvl6pPr>
              <a:lvl7pPr marL="2971800" indent="-228600" algn="l" rtl="0" fontAlgn="base">
                <a:spcBef>
                  <a:spcPct val="20000"/>
                </a:spcBef>
                <a:spcAft>
                  <a:spcPct val="0"/>
                </a:spcAft>
                <a:buChar char="»"/>
                <a:defRPr sz="1800">
                  <a:solidFill>
                    <a:srgbClr val="828282"/>
                  </a:solidFill>
                  <a:latin typeface="+mn-lt"/>
                  <a:ea typeface="+mn-ea"/>
                </a:defRPr>
              </a:lvl7pPr>
              <a:lvl8pPr marL="3429000" indent="-228600" algn="l" rtl="0" fontAlgn="base">
                <a:spcBef>
                  <a:spcPct val="20000"/>
                </a:spcBef>
                <a:spcAft>
                  <a:spcPct val="0"/>
                </a:spcAft>
                <a:buChar char="»"/>
                <a:defRPr sz="1800">
                  <a:solidFill>
                    <a:srgbClr val="828282"/>
                  </a:solidFill>
                  <a:latin typeface="+mn-lt"/>
                  <a:ea typeface="+mn-ea"/>
                </a:defRPr>
              </a:lvl8pPr>
              <a:lvl9pPr marL="3886200" indent="-228600" algn="l" rtl="0" fontAlgn="base">
                <a:spcBef>
                  <a:spcPct val="20000"/>
                </a:spcBef>
                <a:spcAft>
                  <a:spcPct val="0"/>
                </a:spcAft>
                <a:buChar char="»"/>
                <a:defRPr sz="1800">
                  <a:solidFill>
                    <a:srgbClr val="828282"/>
                  </a:solidFill>
                  <a:latin typeface="+mn-lt"/>
                  <a:ea typeface="+mn-ea"/>
                </a:defRPr>
              </a:lvl9pPr>
            </a:lstStyle>
            <a:p>
              <a:pPr marL="0" indent="0">
                <a:lnSpc>
                  <a:spcPct val="90000"/>
                </a:lnSpc>
                <a:buFontTx/>
                <a:buNone/>
              </a:pPr>
              <a:r>
                <a:rPr lang="en-US" dirty="0" smtClean="0">
                  <a:solidFill>
                    <a:srgbClr val="000000"/>
                  </a:solidFill>
                  <a:latin typeface="Arial"/>
                  <a:ea typeface="ＭＳ Ｐゴシック"/>
                </a:rPr>
                <a:t>End-Users Experience</a:t>
              </a:r>
            </a:p>
            <a:p>
              <a:pPr marL="0" indent="0">
                <a:lnSpc>
                  <a:spcPct val="90000"/>
                </a:lnSpc>
                <a:buFontTx/>
                <a:buNone/>
              </a:pPr>
              <a:r>
                <a:rPr lang="en-US" dirty="0" smtClean="0">
                  <a:solidFill>
                    <a:srgbClr val="000000"/>
                  </a:solidFill>
                  <a:latin typeface="Arial"/>
                  <a:ea typeface="ＭＳ Ｐゴシック"/>
                </a:rPr>
                <a:t>Business Transactions</a:t>
              </a:r>
            </a:p>
            <a:p>
              <a:pPr marL="0" indent="0">
                <a:lnSpc>
                  <a:spcPct val="90000"/>
                </a:lnSpc>
                <a:buFontTx/>
                <a:buNone/>
              </a:pPr>
              <a:endParaRPr lang="en-US" sz="2400" dirty="0">
                <a:solidFill>
                  <a:srgbClr val="000000"/>
                </a:solidFill>
                <a:latin typeface="Arial"/>
                <a:ea typeface="ＭＳ Ｐゴシック"/>
              </a:endParaRPr>
            </a:p>
          </p:txBody>
        </p:sp>
        <p:pic>
          <p:nvPicPr>
            <p:cNvPr id="86" name="Picture 85"/>
            <p:cNvPicPr>
              <a:picLocks noChangeAspect="1"/>
            </p:cNvPicPr>
            <p:nvPr/>
          </p:nvPicPr>
          <p:blipFill>
            <a:blip r:embed="rId3"/>
            <a:stretch>
              <a:fillRect/>
            </a:stretch>
          </p:blipFill>
          <p:spPr>
            <a:xfrm>
              <a:off x="5979825" y="1294925"/>
              <a:ext cx="539533" cy="505171"/>
            </a:xfrm>
            <a:prstGeom prst="rect">
              <a:avLst/>
            </a:prstGeom>
            <a:effectLst>
              <a:outerShdw blurRad="50800" dist="38100" dir="2700000" algn="tl" rotWithShape="0">
                <a:prstClr val="black">
                  <a:alpha val="40000"/>
                </a:prstClr>
              </a:outerShdw>
            </a:effectLst>
          </p:spPr>
        </p:pic>
        <p:pic>
          <p:nvPicPr>
            <p:cNvPr id="87" name="Picture 86"/>
            <p:cNvPicPr>
              <a:picLocks noChangeAspect="1"/>
            </p:cNvPicPr>
            <p:nvPr/>
          </p:nvPicPr>
          <p:blipFill>
            <a:blip r:embed="rId3"/>
            <a:stretch>
              <a:fillRect/>
            </a:stretch>
          </p:blipFill>
          <p:spPr>
            <a:xfrm>
              <a:off x="5505105" y="1415965"/>
              <a:ext cx="539533" cy="505171"/>
            </a:xfrm>
            <a:prstGeom prst="rect">
              <a:avLst/>
            </a:prstGeom>
            <a:effectLst>
              <a:outerShdw blurRad="50800" dist="38100" dir="2700000" algn="tl" rotWithShape="0">
                <a:prstClr val="black">
                  <a:alpha val="40000"/>
                </a:prstClr>
              </a:outerShdw>
            </a:effectLst>
          </p:spPr>
        </p:pic>
        <p:pic>
          <p:nvPicPr>
            <p:cNvPr id="88" name="Picture 87"/>
            <p:cNvPicPr>
              <a:picLocks noChangeAspect="1"/>
            </p:cNvPicPr>
            <p:nvPr/>
          </p:nvPicPr>
          <p:blipFill>
            <a:blip r:embed="rId3"/>
            <a:stretch>
              <a:fillRect/>
            </a:stretch>
          </p:blipFill>
          <p:spPr>
            <a:xfrm>
              <a:off x="5798607" y="1599725"/>
              <a:ext cx="539533" cy="505171"/>
            </a:xfrm>
            <a:prstGeom prst="rect">
              <a:avLst/>
            </a:prstGeom>
            <a:effectLst>
              <a:outerShdw blurRad="50800" dist="38100" dir="2700000" algn="tl" rotWithShape="0">
                <a:prstClr val="black">
                  <a:alpha val="40000"/>
                </a:prstClr>
              </a:outerShdw>
            </a:effectLst>
          </p:spPr>
        </p:pic>
        <p:grpSp>
          <p:nvGrpSpPr>
            <p:cNvPr id="89" name="Group 88"/>
            <p:cNvGrpSpPr/>
            <p:nvPr/>
          </p:nvGrpSpPr>
          <p:grpSpPr>
            <a:xfrm>
              <a:off x="6703486" y="1513505"/>
              <a:ext cx="1326774" cy="765553"/>
              <a:chOff x="2053658" y="1438825"/>
              <a:chExt cx="1739900" cy="1031337"/>
            </a:xfrm>
          </p:grpSpPr>
          <p:grpSp>
            <p:nvGrpSpPr>
              <p:cNvPr id="105" name="Group 104"/>
              <p:cNvGrpSpPr/>
              <p:nvPr/>
            </p:nvGrpSpPr>
            <p:grpSpPr>
              <a:xfrm>
                <a:off x="2529430" y="1438825"/>
                <a:ext cx="992191" cy="546159"/>
                <a:chOff x="2529430" y="1438825"/>
                <a:chExt cx="992191" cy="546159"/>
              </a:xfrm>
            </p:grpSpPr>
            <p:pic>
              <p:nvPicPr>
                <p:cNvPr id="107" name="Picture 106" descr="checkout_ca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9430" y="1438825"/>
                  <a:ext cx="992191" cy="546159"/>
                </a:xfrm>
                <a:prstGeom prst="rect">
                  <a:avLst/>
                </a:prstGeom>
              </p:spPr>
            </p:pic>
            <p:sp>
              <p:nvSpPr>
                <p:cNvPr id="108" name="Rectangle 107"/>
                <p:cNvSpPr/>
                <p:nvPr/>
              </p:nvSpPr>
              <p:spPr>
                <a:xfrm>
                  <a:off x="3014624" y="1484493"/>
                  <a:ext cx="365808"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rgbClr val="D40000"/>
                      </a:solidFill>
                    </a:rPr>
                    <a:t>$</a:t>
                  </a:r>
                  <a:endParaRPr lang="en-US" sz="2400" b="1" dirty="0">
                    <a:solidFill>
                      <a:srgbClr val="D40000"/>
                    </a:solidFill>
                  </a:endParaRPr>
                </a:p>
              </p:txBody>
            </p:sp>
          </p:grpSp>
          <p:pic>
            <p:nvPicPr>
              <p:cNvPr id="106" name="Picture 105" descr="red_checkout_butt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658" y="2020618"/>
                <a:ext cx="1739900" cy="449544"/>
              </a:xfrm>
              <a:prstGeom prst="rect">
                <a:avLst/>
              </a:prstGeom>
            </p:spPr>
          </p:pic>
        </p:grpSp>
        <p:sp>
          <p:nvSpPr>
            <p:cNvPr id="90" name="Rectangle 89"/>
            <p:cNvSpPr/>
            <p:nvPr/>
          </p:nvSpPr>
          <p:spPr bwMode="auto">
            <a:xfrm>
              <a:off x="5128632" y="3125544"/>
              <a:ext cx="3477292" cy="525420"/>
            </a:xfrm>
            <a:prstGeom prst="rect">
              <a:avLst/>
            </a:prstGeom>
            <a:gradFill flip="none" rotWithShape="1">
              <a:gsLst>
                <a:gs pos="100000">
                  <a:srgbClr val="D40000"/>
                </a:gs>
                <a:gs pos="11000">
                  <a:srgbClr val="A5CE39"/>
                </a:gs>
              </a:gsLst>
              <a:lin ang="16200000" scaled="0"/>
              <a:tileRect/>
            </a:gra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dirty="0" smtClean="0">
                  <a:solidFill>
                    <a:srgbClr val="FFFFFF"/>
                  </a:solidFill>
                  <a:latin typeface="Arial" charset="0"/>
                  <a:ea typeface="ＭＳ Ｐゴシック" pitchFamily="-96" charset="-128"/>
                </a:rPr>
                <a:t>Application</a:t>
              </a:r>
            </a:p>
          </p:txBody>
        </p:sp>
        <p:sp>
          <p:nvSpPr>
            <p:cNvPr id="91" name="Rectangle 90"/>
            <p:cNvSpPr/>
            <p:nvPr/>
          </p:nvSpPr>
          <p:spPr bwMode="auto">
            <a:xfrm>
              <a:off x="5132404" y="2477564"/>
              <a:ext cx="3477292" cy="553919"/>
            </a:xfrm>
            <a:prstGeom prst="rect">
              <a:avLst/>
            </a:prstGeom>
            <a:gradFill flip="none" rotWithShape="1">
              <a:gsLst>
                <a:gs pos="16000">
                  <a:srgbClr val="580000"/>
                </a:gs>
                <a:gs pos="100000">
                  <a:srgbClr val="FF0000"/>
                </a:gs>
              </a:gsLst>
              <a:lin ang="5400000" scaled="0"/>
              <a:tileRect/>
            </a:gra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algn="ctr"/>
              <a:r>
                <a:rPr lang="en-US" sz="1600" dirty="0" smtClean="0">
                  <a:solidFill>
                    <a:schemeClr val="bg1"/>
                  </a:solidFill>
                  <a:latin typeface="Arial" charset="0"/>
                  <a:ea typeface="ＭＳ Ｐゴシック" pitchFamily="-96" charset="-128"/>
                </a:rPr>
                <a:t>Business Transactions</a:t>
              </a:r>
            </a:p>
          </p:txBody>
        </p:sp>
        <p:grpSp>
          <p:nvGrpSpPr>
            <p:cNvPr id="92" name="Group 91"/>
            <p:cNvGrpSpPr/>
            <p:nvPr/>
          </p:nvGrpSpPr>
          <p:grpSpPr>
            <a:xfrm>
              <a:off x="5179812" y="3744219"/>
              <a:ext cx="3389172" cy="929518"/>
              <a:chOff x="-4343382" y="-1003388"/>
              <a:chExt cx="4351677" cy="1193496"/>
            </a:xfrm>
          </p:grpSpPr>
          <p:sp>
            <p:nvSpPr>
              <p:cNvPr id="99" name="Rectangle 98"/>
              <p:cNvSpPr/>
              <p:nvPr/>
            </p:nvSpPr>
            <p:spPr bwMode="auto">
              <a:xfrm>
                <a:off x="-4343382" y="-989275"/>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JVM</a:t>
                </a:r>
              </a:p>
            </p:txBody>
          </p:sp>
          <p:sp>
            <p:nvSpPr>
              <p:cNvPr id="100" name="Rectangle 99"/>
              <p:cNvSpPr/>
              <p:nvPr/>
            </p:nvSpPr>
            <p:spPr bwMode="auto">
              <a:xfrm>
                <a:off x="-3612662" y="-995638"/>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OS</a:t>
                </a:r>
              </a:p>
            </p:txBody>
          </p:sp>
          <p:sp>
            <p:nvSpPr>
              <p:cNvPr id="101" name="Rectangle 100"/>
              <p:cNvSpPr/>
              <p:nvPr/>
            </p:nvSpPr>
            <p:spPr bwMode="auto">
              <a:xfrm>
                <a:off x="-2881943" y="-990661"/>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accent5"/>
                    </a:solidFill>
                  </a:rPr>
                  <a:t>Network</a:t>
                </a:r>
                <a:endParaRPr kumimoji="0" lang="en-US" sz="1400" i="0" u="none" strike="noStrike" cap="none" normalizeH="0" baseline="0" dirty="0" smtClean="0">
                  <a:ln>
                    <a:noFill/>
                  </a:ln>
                  <a:solidFill>
                    <a:schemeClr val="accent5"/>
                  </a:solidFill>
                  <a:effectLst/>
                  <a:latin typeface="Arial" charset="0"/>
                  <a:ea typeface="ＭＳ Ｐゴシック" pitchFamily="-96" charset="-128"/>
                </a:endParaRPr>
              </a:p>
            </p:txBody>
          </p:sp>
          <p:sp>
            <p:nvSpPr>
              <p:cNvPr id="102" name="Rectangle 101"/>
              <p:cNvSpPr/>
              <p:nvPr/>
            </p:nvSpPr>
            <p:spPr bwMode="auto">
              <a:xfrm>
                <a:off x="-1414144" y="-997024"/>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Database</a:t>
                </a:r>
              </a:p>
            </p:txBody>
          </p:sp>
          <p:sp>
            <p:nvSpPr>
              <p:cNvPr id="103" name="Rectangle 102"/>
              <p:cNvSpPr/>
              <p:nvPr/>
            </p:nvSpPr>
            <p:spPr bwMode="auto">
              <a:xfrm>
                <a:off x="-683423" y="-1003388"/>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Browser</a:t>
                </a:r>
              </a:p>
            </p:txBody>
          </p:sp>
          <p:sp>
            <p:nvSpPr>
              <p:cNvPr id="104" name="Rectangle 103"/>
              <p:cNvSpPr/>
              <p:nvPr/>
            </p:nvSpPr>
            <p:spPr bwMode="auto">
              <a:xfrm>
                <a:off x="-2146236" y="-992047"/>
                <a:ext cx="691718" cy="1179383"/>
              </a:xfrm>
              <a:prstGeom prst="rect">
                <a:avLst/>
              </a:prstGeom>
              <a:gradFill flip="none" rotWithShape="1">
                <a:gsLst>
                  <a:gs pos="21000">
                    <a:schemeClr val="bg1"/>
                  </a:gs>
                  <a:gs pos="100000">
                    <a:srgbClr val="A5CE39"/>
                  </a:gs>
                </a:gsLst>
                <a:lin ang="16200000" scaled="0"/>
                <a:tileRect/>
              </a:gradFill>
              <a:ln w="9525" cap="flat" cmpd="sng" algn="ctr">
                <a:noFill/>
                <a:prstDash val="solid"/>
                <a:round/>
                <a:headEnd type="none" w="med" len="med"/>
                <a:tailEnd type="none" w="med" len="med"/>
              </a:ln>
              <a:effectLst/>
            </p:spPr>
            <p:txBody>
              <a:bodyPr vert="vert"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accent5"/>
                    </a:solidFill>
                    <a:effectLst/>
                    <a:latin typeface="Arial" charset="0"/>
                    <a:ea typeface="ＭＳ Ｐゴシック" pitchFamily="-96" charset="-128"/>
                  </a:rPr>
                  <a:t>Servers</a:t>
                </a:r>
              </a:p>
            </p:txBody>
          </p:sp>
        </p:grpSp>
        <p:sp>
          <p:nvSpPr>
            <p:cNvPr id="93" name="Rectangle 92"/>
            <p:cNvSpPr/>
            <p:nvPr/>
          </p:nvSpPr>
          <p:spPr>
            <a:xfrm>
              <a:off x="5421555" y="1987912"/>
              <a:ext cx="45719" cy="2010805"/>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8238787" y="1987912"/>
              <a:ext cx="45719" cy="2034541"/>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5421555" y="3976734"/>
              <a:ext cx="2862951" cy="4571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4825918" y="2475421"/>
              <a:ext cx="4064000" cy="607024"/>
            </a:xfrm>
            <a:prstGeom prst="ellipse">
              <a:avLst/>
            </a:prstGeom>
            <a:noFill/>
            <a:ln w="76200" cmpd="sng">
              <a:solidFill>
                <a:srgbClr val="35A5E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Isosceles Triangle 96"/>
            <p:cNvSpPr/>
            <p:nvPr/>
          </p:nvSpPr>
          <p:spPr>
            <a:xfrm rot="5400000">
              <a:off x="6795542" y="3923568"/>
              <a:ext cx="198710" cy="159521"/>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Isosceles Triangle 97"/>
            <p:cNvSpPr/>
            <p:nvPr/>
          </p:nvSpPr>
          <p:spPr>
            <a:xfrm>
              <a:off x="8171246" y="1896282"/>
              <a:ext cx="185212" cy="183259"/>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69415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1000" fill="hold"/>
                                        <p:tgtEl>
                                          <p:spTgt spid="84"/>
                                        </p:tgtEl>
                                        <p:attrNameLst>
                                          <p:attrName>ppt_x</p:attrName>
                                        </p:attrNameLst>
                                      </p:cBhvr>
                                      <p:tavLst>
                                        <p:tav tm="0">
                                          <p:val>
                                            <p:strVal val="0-#ppt_w/2"/>
                                          </p:val>
                                        </p:tav>
                                        <p:tav tm="100000">
                                          <p:val>
                                            <p:strVal val="#ppt_x"/>
                                          </p:val>
                                        </p:tav>
                                      </p:tavLst>
                                    </p:anim>
                                    <p:anim calcmode="lin" valueType="num">
                                      <p:cBhvr additive="base">
                                        <p:cTn id="8" dur="1000" fill="hold"/>
                                        <p:tgtEl>
                                          <p:spTgt spid="84"/>
                                        </p:tgtEl>
                                        <p:attrNameLst>
                                          <p:attrName>ppt_y</p:attrName>
                                        </p:attrNameLst>
                                      </p:cBhvr>
                                      <p:tavLst>
                                        <p:tav tm="0">
                                          <p:val>
                                            <p:strVal val="#ppt_y"/>
                                          </p:val>
                                        </p:tav>
                                        <p:tav tm="100000">
                                          <p:val>
                                            <p:strVal val="#ppt_y"/>
                                          </p:val>
                                        </p:tav>
                                      </p:tavLst>
                                    </p:anim>
                                  </p:childTnLst>
                                </p:cTn>
                              </p:par>
                              <p:par>
                                <p:cTn id="9" presetID="8" presetClass="emph" presetSubtype="0" fill="hold" nodeType="withEffect">
                                  <p:stCondLst>
                                    <p:cond delay="0"/>
                                  </p:stCondLst>
                                  <p:childTnLst>
                                    <p:animRot by="21600000">
                                      <p:cBhvr>
                                        <p:cTn id="10" dur="1000" fill="hold"/>
                                        <p:tgtEl>
                                          <p:spTgt spid="8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 across </a:t>
            </a:r>
            <a:r>
              <a:rPr lang="en-US" sz="4800" dirty="0" smtClean="0">
                <a:latin typeface="Arial" charset="0"/>
              </a:rPr>
              <a:t>distributed, complex Systems</a:t>
            </a:r>
            <a:endParaRPr lang="en-US" sz="4800" dirty="0">
              <a:latin typeface="Arial" charset="0"/>
            </a:endParaRPr>
          </a:p>
        </p:txBody>
      </p:sp>
      <p:grpSp>
        <p:nvGrpSpPr>
          <p:cNvPr id="698" name="Group 697"/>
          <p:cNvGrpSpPr/>
          <p:nvPr/>
        </p:nvGrpSpPr>
        <p:grpSpPr>
          <a:xfrm>
            <a:off x="7155531" y="4763915"/>
            <a:ext cx="4114800" cy="2511688"/>
            <a:chOff x="4801702" y="3223012"/>
            <a:chExt cx="4114800" cy="2511688"/>
          </a:xfrm>
        </p:grpSpPr>
        <p:grpSp>
          <p:nvGrpSpPr>
            <p:cNvPr id="699" name="Group 698"/>
            <p:cNvGrpSpPr/>
            <p:nvPr/>
          </p:nvGrpSpPr>
          <p:grpSpPr>
            <a:xfrm>
              <a:off x="4801702" y="3223012"/>
              <a:ext cx="4114800" cy="2511688"/>
              <a:chOff x="4800600" y="3020134"/>
              <a:chExt cx="4114800" cy="2511688"/>
            </a:xfrm>
          </p:grpSpPr>
          <p:sp>
            <p:nvSpPr>
              <p:cNvPr id="706" name="Rectangle 705"/>
              <p:cNvSpPr/>
              <p:nvPr/>
            </p:nvSpPr>
            <p:spPr>
              <a:xfrm>
                <a:off x="7467600" y="5193268"/>
                <a:ext cx="1447800" cy="338554"/>
              </a:xfrm>
              <a:prstGeom prst="rect">
                <a:avLst/>
              </a:prstGeom>
              <a:noFill/>
            </p:spPr>
            <p:txBody>
              <a:bodyPr wrap="square" lIns="91440" tIns="45720" rIns="91440" bIns="45720">
                <a:spAutoFit/>
              </a:bodyPr>
              <a:lstStyle/>
              <a:p>
                <a:pPr lvl="0" defTabSz="914400">
                  <a:defRPr/>
                </a:pPr>
                <a:r>
                  <a:rPr lang="en-US" sz="1600" b="1" kern="0" dirty="0" smtClean="0">
                    <a:ln w="9000" cmpd="sng">
                      <a:noFill/>
                      <a:prstDash val="solid"/>
                    </a:ln>
                    <a:solidFill>
                      <a:srgbClr val="FC7700"/>
                    </a:solidFill>
                  </a:rPr>
                  <a:t>BIG DATA</a:t>
                </a:r>
                <a:endParaRPr lang="en-US" sz="1600" b="1" kern="0" dirty="0">
                  <a:ln w="9000" cmpd="sng">
                    <a:noFill/>
                    <a:prstDash val="solid"/>
                  </a:ln>
                  <a:solidFill>
                    <a:srgbClr val="FC7700"/>
                  </a:solidFill>
                </a:endParaRPr>
              </a:p>
            </p:txBody>
          </p:sp>
          <p:sp>
            <p:nvSpPr>
              <p:cNvPr id="707" name="TextBox 370"/>
              <p:cNvSpPr txBox="1">
                <a:spLocks noChangeArrowheads="1"/>
              </p:cNvSpPr>
              <p:nvPr/>
            </p:nvSpPr>
            <p:spPr bwMode="auto">
              <a:xfrm>
                <a:off x="7218506" y="3978769"/>
                <a:ext cx="762000" cy="507831"/>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Hadoop</a:t>
                </a:r>
                <a:endParaRPr kumimoji="0" lang="en-US" sz="900" b="0" i="0" u="none" strike="noStrike" kern="0" cap="none" spc="0" normalizeH="0" baseline="0" noProof="0" dirty="0" smtClean="0">
                  <a:ln>
                    <a:noFill/>
                  </a:ln>
                  <a:solidFill>
                    <a:srgbClr val="000000"/>
                  </a:solidFill>
                  <a:effectLst/>
                  <a:uLnTx/>
                  <a:uFillTx/>
                  <a:ea typeface="ＭＳ Ｐゴシック"/>
                  <a:cs typeface="ＭＳ Ｐゴシック"/>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Cassandra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MongoDB</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708" name="TextBox 370"/>
              <p:cNvSpPr txBox="1">
                <a:spLocks noChangeArrowheads="1"/>
              </p:cNvSpPr>
              <p:nvPr/>
            </p:nvSpPr>
            <p:spPr bwMode="auto">
              <a:xfrm>
                <a:off x="5562600" y="3747937"/>
                <a:ext cx="762000"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Coherence</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709" name="TextBox 370"/>
              <p:cNvSpPr txBox="1">
                <a:spLocks noChangeArrowheads="1"/>
              </p:cNvSpPr>
              <p:nvPr/>
            </p:nvSpPr>
            <p:spPr bwMode="auto">
              <a:xfrm>
                <a:off x="5492280" y="3020134"/>
                <a:ext cx="826004"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rgbClr val="000000"/>
                    </a:solidFill>
                    <a:effectLst/>
                    <a:uLnTx/>
                    <a:uFillTx/>
                    <a:ea typeface="ＭＳ Ｐゴシック"/>
                    <a:cs typeface="ＭＳ Ｐゴシック"/>
                  </a:rPr>
                  <a:t>M</a:t>
                </a: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emcached</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cxnSp>
            <p:nvCxnSpPr>
              <p:cNvPr id="710" name="Straight Connector 309"/>
              <p:cNvCxnSpPr>
                <a:cxnSpLocks noChangeShapeType="1"/>
              </p:cNvCxnSpPr>
              <p:nvPr/>
            </p:nvCxnSpPr>
            <p:spPr bwMode="auto">
              <a:xfrm flipV="1">
                <a:off x="6686099" y="4724400"/>
                <a:ext cx="781501" cy="63407"/>
              </a:xfrm>
              <a:prstGeom prst="line">
                <a:avLst/>
              </a:prstGeom>
              <a:noFill/>
              <a:ln w="9525" algn="ctr">
                <a:solidFill>
                  <a:srgbClr val="6E6E6E"/>
                </a:solidFill>
                <a:round/>
                <a:headEnd/>
                <a:tailEnd/>
              </a:ln>
            </p:spPr>
          </p:cxnSp>
          <p:cxnSp>
            <p:nvCxnSpPr>
              <p:cNvPr id="711" name="Straight Connector 309"/>
              <p:cNvCxnSpPr>
                <a:cxnSpLocks noChangeShapeType="1"/>
              </p:cNvCxnSpPr>
              <p:nvPr/>
            </p:nvCxnSpPr>
            <p:spPr bwMode="auto">
              <a:xfrm>
                <a:off x="4800600" y="3581400"/>
                <a:ext cx="970280" cy="495300"/>
              </a:xfrm>
              <a:prstGeom prst="line">
                <a:avLst/>
              </a:prstGeom>
              <a:noFill/>
              <a:ln w="9525" algn="ctr">
                <a:solidFill>
                  <a:srgbClr val="6E6E6E"/>
                </a:solidFill>
                <a:round/>
                <a:headEnd/>
                <a:tailEnd/>
              </a:ln>
            </p:spPr>
          </p:cxnSp>
          <p:cxnSp>
            <p:nvCxnSpPr>
              <p:cNvPr id="712" name="Straight Connector 309"/>
              <p:cNvCxnSpPr>
                <a:cxnSpLocks noChangeShapeType="1"/>
              </p:cNvCxnSpPr>
              <p:nvPr/>
            </p:nvCxnSpPr>
            <p:spPr bwMode="auto">
              <a:xfrm flipV="1">
                <a:off x="4800600" y="3331321"/>
                <a:ext cx="970280" cy="250079"/>
              </a:xfrm>
              <a:prstGeom prst="line">
                <a:avLst/>
              </a:prstGeom>
              <a:noFill/>
              <a:ln w="9525" algn="ctr">
                <a:solidFill>
                  <a:srgbClr val="6E6E6E"/>
                </a:solidFill>
                <a:round/>
                <a:headEnd/>
                <a:tailEnd/>
              </a:ln>
            </p:spPr>
          </p:cxnSp>
          <p:sp>
            <p:nvSpPr>
              <p:cNvPr id="713" name="Isosceles Triangle 712"/>
              <p:cNvSpPr/>
              <p:nvPr/>
            </p:nvSpPr>
            <p:spPr bwMode="auto">
              <a:xfrm rot="15247668" flipV="1">
                <a:off x="5300628" y="340948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714" name="Isosceles Triangle 713"/>
              <p:cNvSpPr/>
              <p:nvPr/>
            </p:nvSpPr>
            <p:spPr bwMode="auto">
              <a:xfrm rot="15883561" flipV="1">
                <a:off x="6996206" y="4730294"/>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715" name="Isosceles Triangle 714"/>
              <p:cNvSpPr/>
              <p:nvPr/>
            </p:nvSpPr>
            <p:spPr bwMode="auto">
              <a:xfrm rot="18673410" flipV="1">
                <a:off x="5249010" y="3809239"/>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00" name="Group 699"/>
            <p:cNvGrpSpPr/>
            <p:nvPr/>
          </p:nvGrpSpPr>
          <p:grpSpPr>
            <a:xfrm>
              <a:off x="7273968" y="4675020"/>
              <a:ext cx="898140" cy="641727"/>
              <a:chOff x="7273968" y="4675020"/>
              <a:chExt cx="898140" cy="641727"/>
            </a:xfrm>
          </p:grpSpPr>
          <p:pic>
            <p:nvPicPr>
              <p:cNvPr id="703" name="Picture 702"/>
              <p:cNvPicPr>
                <a:picLocks noChangeAspect="1"/>
              </p:cNvPicPr>
              <p:nvPr/>
            </p:nvPicPr>
            <p:blipFill>
              <a:blip r:embed="rId3"/>
              <a:stretch>
                <a:fillRect/>
              </a:stretch>
            </p:blipFill>
            <p:spPr>
              <a:xfrm>
                <a:off x="7273968" y="4675020"/>
                <a:ext cx="571500" cy="482600"/>
              </a:xfrm>
              <a:prstGeom prst="rect">
                <a:avLst/>
              </a:prstGeom>
            </p:spPr>
          </p:pic>
          <p:pic>
            <p:nvPicPr>
              <p:cNvPr id="704" name="Picture 703"/>
              <p:cNvPicPr>
                <a:picLocks noChangeAspect="1"/>
              </p:cNvPicPr>
              <p:nvPr/>
            </p:nvPicPr>
            <p:blipFill>
              <a:blip r:embed="rId3"/>
              <a:stretch>
                <a:fillRect/>
              </a:stretch>
            </p:blipFill>
            <p:spPr>
              <a:xfrm>
                <a:off x="7439318" y="4742985"/>
                <a:ext cx="571500" cy="482600"/>
              </a:xfrm>
              <a:prstGeom prst="rect">
                <a:avLst/>
              </a:prstGeom>
            </p:spPr>
          </p:pic>
          <p:pic>
            <p:nvPicPr>
              <p:cNvPr id="705" name="Picture 704"/>
              <p:cNvPicPr>
                <a:picLocks noChangeAspect="1"/>
              </p:cNvPicPr>
              <p:nvPr/>
            </p:nvPicPr>
            <p:blipFill>
              <a:blip r:embed="rId3"/>
              <a:stretch>
                <a:fillRect/>
              </a:stretch>
            </p:blipFill>
            <p:spPr>
              <a:xfrm>
                <a:off x="7600608" y="4834147"/>
                <a:ext cx="571500" cy="482600"/>
              </a:xfrm>
              <a:prstGeom prst="rect">
                <a:avLst/>
              </a:prstGeom>
            </p:spPr>
          </p:pic>
        </p:grpSp>
        <p:pic>
          <p:nvPicPr>
            <p:cNvPr id="701" name="Picture 700"/>
            <p:cNvPicPr>
              <a:picLocks noChangeAspect="1"/>
            </p:cNvPicPr>
            <p:nvPr/>
          </p:nvPicPr>
          <p:blipFill>
            <a:blip r:embed="rId3"/>
            <a:stretch>
              <a:fillRect/>
            </a:stretch>
          </p:blipFill>
          <p:spPr>
            <a:xfrm>
              <a:off x="5699868" y="3423534"/>
              <a:ext cx="392229" cy="331216"/>
            </a:xfrm>
            <a:prstGeom prst="rect">
              <a:avLst/>
            </a:prstGeom>
          </p:spPr>
        </p:pic>
        <p:pic>
          <p:nvPicPr>
            <p:cNvPr id="702" name="Picture 701"/>
            <p:cNvPicPr>
              <a:picLocks noChangeAspect="1"/>
            </p:cNvPicPr>
            <p:nvPr/>
          </p:nvPicPr>
          <p:blipFill>
            <a:blip r:embed="rId3"/>
            <a:stretch>
              <a:fillRect/>
            </a:stretch>
          </p:blipFill>
          <p:spPr>
            <a:xfrm>
              <a:off x="5745675" y="4150889"/>
              <a:ext cx="392229" cy="331216"/>
            </a:xfrm>
            <a:prstGeom prst="rect">
              <a:avLst/>
            </a:prstGeom>
          </p:spPr>
        </p:pic>
      </p:grpSp>
      <p:grpSp>
        <p:nvGrpSpPr>
          <p:cNvPr id="716" name="Group 715"/>
          <p:cNvGrpSpPr/>
          <p:nvPr/>
        </p:nvGrpSpPr>
        <p:grpSpPr>
          <a:xfrm>
            <a:off x="9060531" y="2786398"/>
            <a:ext cx="2346110" cy="2195883"/>
            <a:chOff x="6706702" y="1245495"/>
            <a:chExt cx="2346110" cy="2195883"/>
          </a:xfrm>
        </p:grpSpPr>
        <p:grpSp>
          <p:nvGrpSpPr>
            <p:cNvPr id="717" name="Group 716"/>
            <p:cNvGrpSpPr/>
            <p:nvPr/>
          </p:nvGrpSpPr>
          <p:grpSpPr>
            <a:xfrm>
              <a:off x="6706702" y="1307778"/>
              <a:ext cx="2346110" cy="2133600"/>
              <a:chOff x="6705600" y="1104900"/>
              <a:chExt cx="2346110" cy="2133600"/>
            </a:xfrm>
          </p:grpSpPr>
          <p:pic>
            <p:nvPicPr>
              <p:cNvPr id="729"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05600" y="1104900"/>
                <a:ext cx="1524000" cy="952500"/>
              </a:xfrm>
              <a:prstGeom prst="rect">
                <a:avLst/>
              </a:prstGeom>
              <a:noFill/>
              <a:ln w="9525">
                <a:noFill/>
                <a:miter lim="800000"/>
                <a:headEnd/>
                <a:tailEnd/>
              </a:ln>
            </p:spPr>
          </p:pic>
          <p:pic>
            <p:nvPicPr>
              <p:cNvPr id="73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391400" y="2286000"/>
                <a:ext cx="1524000" cy="952500"/>
              </a:xfrm>
              <a:prstGeom prst="rect">
                <a:avLst/>
              </a:prstGeom>
              <a:noFill/>
              <a:ln w="9525">
                <a:noFill/>
                <a:miter lim="800000"/>
                <a:headEnd/>
                <a:tailEnd/>
              </a:ln>
            </p:spPr>
          </p:pic>
          <p:sp>
            <p:nvSpPr>
              <p:cNvPr id="731" name="Rectangle 730"/>
              <p:cNvSpPr/>
              <p:nvPr/>
            </p:nvSpPr>
            <p:spPr>
              <a:xfrm>
                <a:off x="7749865" y="1875835"/>
                <a:ext cx="914132" cy="338554"/>
              </a:xfrm>
              <a:prstGeom prst="rect">
                <a:avLst/>
              </a:prstGeom>
              <a:noFill/>
            </p:spPr>
            <p:txBody>
              <a:bodyPr wrap="none" lIns="91440" tIns="45720" rIns="91440" bIns="45720">
                <a:spAutoFit/>
              </a:bodyPr>
              <a:lstStyle/>
              <a:p>
                <a:pPr lvl="0" defTabSz="914400">
                  <a:defRPr/>
                </a:pPr>
                <a:r>
                  <a:rPr lang="en-US" sz="1600" b="1" kern="0" dirty="0" smtClean="0">
                    <a:ln w="9000" cmpd="sng">
                      <a:noFill/>
                      <a:prstDash val="solid"/>
                    </a:ln>
                    <a:solidFill>
                      <a:srgbClr val="FC7700"/>
                    </a:solidFill>
                  </a:rPr>
                  <a:t>CLOUD</a:t>
                </a:r>
                <a:endParaRPr lang="en-US" sz="1600" b="1" kern="0" dirty="0">
                  <a:ln w="9000" cmpd="sng">
                    <a:noFill/>
                    <a:prstDash val="solid"/>
                  </a:ln>
                  <a:solidFill>
                    <a:srgbClr val="FC7700"/>
                  </a:solidFill>
                </a:endParaRPr>
              </a:p>
            </p:txBody>
          </p:sp>
          <p:sp>
            <p:nvSpPr>
              <p:cNvPr id="732" name="TextBox 370"/>
              <p:cNvSpPr txBox="1">
                <a:spLocks noChangeArrowheads="1"/>
              </p:cNvSpPr>
              <p:nvPr/>
            </p:nvSpPr>
            <p:spPr bwMode="auto">
              <a:xfrm>
                <a:off x="7734238" y="1322467"/>
                <a:ext cx="106680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Amazon EC2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Windows Azure</a:t>
                </a:r>
              </a:p>
            </p:txBody>
          </p:sp>
          <p:sp>
            <p:nvSpPr>
              <p:cNvPr id="733" name="TextBox 370"/>
              <p:cNvSpPr txBox="1">
                <a:spLocks noChangeArrowheads="1"/>
              </p:cNvSpPr>
              <p:nvPr/>
            </p:nvSpPr>
            <p:spPr bwMode="auto">
              <a:xfrm>
                <a:off x="8381999" y="2569726"/>
                <a:ext cx="669711"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VMWare</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718" name="Group 717"/>
            <p:cNvGrpSpPr/>
            <p:nvPr/>
          </p:nvGrpSpPr>
          <p:grpSpPr>
            <a:xfrm>
              <a:off x="6914808" y="1245495"/>
              <a:ext cx="1806012" cy="1972283"/>
              <a:chOff x="6914808" y="1245495"/>
              <a:chExt cx="1806012" cy="1972283"/>
            </a:xfrm>
          </p:grpSpPr>
          <p:grpSp>
            <p:nvGrpSpPr>
              <p:cNvPr id="719" name="Group 718"/>
              <p:cNvGrpSpPr/>
              <p:nvPr/>
            </p:nvGrpSpPr>
            <p:grpSpPr>
              <a:xfrm>
                <a:off x="6914808" y="1597484"/>
                <a:ext cx="858694" cy="372451"/>
                <a:chOff x="3777608" y="3695660"/>
                <a:chExt cx="858694" cy="372451"/>
              </a:xfrm>
            </p:grpSpPr>
            <p:pic>
              <p:nvPicPr>
                <p:cNvPr id="726" name="Picture 725"/>
                <p:cNvPicPr>
                  <a:picLocks noChangeAspect="1"/>
                </p:cNvPicPr>
                <p:nvPr/>
              </p:nvPicPr>
              <p:blipFill>
                <a:blip r:embed="rId5"/>
                <a:stretch>
                  <a:fillRect/>
                </a:stretch>
              </p:blipFill>
              <p:spPr>
                <a:xfrm>
                  <a:off x="3777608" y="3695660"/>
                  <a:ext cx="635000" cy="190500"/>
                </a:xfrm>
                <a:prstGeom prst="rect">
                  <a:avLst/>
                </a:prstGeom>
              </p:spPr>
            </p:pic>
            <p:pic>
              <p:nvPicPr>
                <p:cNvPr id="727" name="Picture 726"/>
                <p:cNvPicPr>
                  <a:picLocks noChangeAspect="1"/>
                </p:cNvPicPr>
                <p:nvPr/>
              </p:nvPicPr>
              <p:blipFill>
                <a:blip r:embed="rId5"/>
                <a:stretch>
                  <a:fillRect/>
                </a:stretch>
              </p:blipFill>
              <p:spPr>
                <a:xfrm>
                  <a:off x="3886239" y="3786720"/>
                  <a:ext cx="635000" cy="190500"/>
                </a:xfrm>
                <a:prstGeom prst="rect">
                  <a:avLst/>
                </a:prstGeom>
              </p:spPr>
            </p:pic>
            <p:pic>
              <p:nvPicPr>
                <p:cNvPr id="728" name="Picture 727"/>
                <p:cNvPicPr>
                  <a:picLocks noChangeAspect="1"/>
                </p:cNvPicPr>
                <p:nvPr/>
              </p:nvPicPr>
              <p:blipFill>
                <a:blip r:embed="rId5"/>
                <a:stretch>
                  <a:fillRect/>
                </a:stretch>
              </p:blipFill>
              <p:spPr>
                <a:xfrm>
                  <a:off x="4001302" y="3877611"/>
                  <a:ext cx="635000" cy="190500"/>
                </a:xfrm>
                <a:prstGeom prst="rect">
                  <a:avLst/>
                </a:prstGeom>
              </p:spPr>
            </p:pic>
          </p:grpSp>
          <p:grpSp>
            <p:nvGrpSpPr>
              <p:cNvPr id="720" name="Group 719"/>
              <p:cNvGrpSpPr/>
              <p:nvPr/>
            </p:nvGrpSpPr>
            <p:grpSpPr>
              <a:xfrm>
                <a:off x="7600608" y="2845327"/>
                <a:ext cx="858694" cy="372451"/>
                <a:chOff x="3777608" y="3695660"/>
                <a:chExt cx="858694" cy="372451"/>
              </a:xfrm>
            </p:grpSpPr>
            <p:pic>
              <p:nvPicPr>
                <p:cNvPr id="723" name="Picture 722"/>
                <p:cNvPicPr>
                  <a:picLocks noChangeAspect="1"/>
                </p:cNvPicPr>
                <p:nvPr/>
              </p:nvPicPr>
              <p:blipFill>
                <a:blip r:embed="rId5"/>
                <a:stretch>
                  <a:fillRect/>
                </a:stretch>
              </p:blipFill>
              <p:spPr>
                <a:xfrm>
                  <a:off x="3777608" y="3695660"/>
                  <a:ext cx="635000" cy="190500"/>
                </a:xfrm>
                <a:prstGeom prst="rect">
                  <a:avLst/>
                </a:prstGeom>
              </p:spPr>
            </p:pic>
            <p:pic>
              <p:nvPicPr>
                <p:cNvPr id="724" name="Picture 723"/>
                <p:cNvPicPr>
                  <a:picLocks noChangeAspect="1"/>
                </p:cNvPicPr>
                <p:nvPr/>
              </p:nvPicPr>
              <p:blipFill>
                <a:blip r:embed="rId5"/>
                <a:stretch>
                  <a:fillRect/>
                </a:stretch>
              </p:blipFill>
              <p:spPr>
                <a:xfrm>
                  <a:off x="3886239" y="3786720"/>
                  <a:ext cx="635000" cy="190500"/>
                </a:xfrm>
                <a:prstGeom prst="rect">
                  <a:avLst/>
                </a:prstGeom>
              </p:spPr>
            </p:pic>
            <p:pic>
              <p:nvPicPr>
                <p:cNvPr id="725" name="Picture 724"/>
                <p:cNvPicPr>
                  <a:picLocks noChangeAspect="1"/>
                </p:cNvPicPr>
                <p:nvPr/>
              </p:nvPicPr>
              <p:blipFill>
                <a:blip r:embed="rId5"/>
                <a:stretch>
                  <a:fillRect/>
                </a:stretch>
              </p:blipFill>
              <p:spPr>
                <a:xfrm>
                  <a:off x="4001302" y="3877611"/>
                  <a:ext cx="635000" cy="190500"/>
                </a:xfrm>
                <a:prstGeom prst="rect">
                  <a:avLst/>
                </a:prstGeom>
              </p:spPr>
            </p:pic>
          </p:grpSp>
          <p:pic>
            <p:nvPicPr>
              <p:cNvPr id="721" name="Picture 720"/>
              <p:cNvPicPr>
                <a:picLocks noChangeAspect="1"/>
              </p:cNvPicPr>
              <p:nvPr/>
            </p:nvPicPr>
            <p:blipFill>
              <a:blip r:embed="rId3"/>
              <a:stretch>
                <a:fillRect/>
              </a:stretch>
            </p:blipFill>
            <p:spPr>
              <a:xfrm>
                <a:off x="7628187" y="1245495"/>
                <a:ext cx="392229" cy="331216"/>
              </a:xfrm>
              <a:prstGeom prst="rect">
                <a:avLst/>
              </a:prstGeom>
            </p:spPr>
          </p:pic>
          <p:pic>
            <p:nvPicPr>
              <p:cNvPr id="722" name="Picture 721"/>
              <p:cNvPicPr>
                <a:picLocks noChangeAspect="1"/>
              </p:cNvPicPr>
              <p:nvPr/>
            </p:nvPicPr>
            <p:blipFill>
              <a:blip r:embed="rId3"/>
              <a:stretch>
                <a:fillRect/>
              </a:stretch>
            </p:blipFill>
            <p:spPr>
              <a:xfrm>
                <a:off x="8328591" y="2455148"/>
                <a:ext cx="392229" cy="331216"/>
              </a:xfrm>
              <a:prstGeom prst="rect">
                <a:avLst/>
              </a:prstGeom>
            </p:spPr>
          </p:pic>
        </p:grpSp>
      </p:grpSp>
      <p:sp>
        <p:nvSpPr>
          <p:cNvPr id="734" name="Rectangle 733"/>
          <p:cNvSpPr/>
          <p:nvPr/>
        </p:nvSpPr>
        <p:spPr>
          <a:xfrm>
            <a:off x="2785613" y="2492074"/>
            <a:ext cx="2490959" cy="584776"/>
          </a:xfrm>
          <a:prstGeom prst="rect">
            <a:avLst/>
          </a:prstGeom>
          <a:solidFill>
            <a:srgbClr val="FFFFFF"/>
          </a:solidFill>
          <a:ln>
            <a:noFill/>
          </a:ln>
          <a:effectLst/>
        </p:spPr>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spc="0" normalizeH="0" baseline="0" noProof="0" dirty="0" smtClean="0">
                <a:ln w="9000" cmpd="sng">
                  <a:noFill/>
                  <a:prstDash val="solid"/>
                </a:ln>
                <a:solidFill>
                  <a:srgbClr val="38B4E7"/>
                </a:solidFill>
                <a:effectLst/>
                <a:uLnTx/>
                <a:uFillTx/>
              </a:rPr>
              <a:t>Distributed</a:t>
            </a:r>
            <a:endParaRPr kumimoji="0" lang="en-US" sz="3200" b="1" i="0" u="none" strike="noStrike" kern="0" spc="0" normalizeH="0" baseline="0" noProof="0" dirty="0">
              <a:ln w="9000" cmpd="sng">
                <a:noFill/>
                <a:prstDash val="solid"/>
              </a:ln>
              <a:solidFill>
                <a:srgbClr val="38B4E7"/>
              </a:solidFill>
              <a:effectLst/>
              <a:uLnTx/>
              <a:uFillTx/>
            </a:endParaRPr>
          </a:p>
        </p:txBody>
      </p:sp>
      <p:sp>
        <p:nvSpPr>
          <p:cNvPr id="735" name="Rectangle 734"/>
          <p:cNvSpPr/>
          <p:nvPr/>
        </p:nvSpPr>
        <p:spPr>
          <a:xfrm>
            <a:off x="2785613" y="2492074"/>
            <a:ext cx="2490959" cy="584776"/>
          </a:xfrm>
          <a:prstGeom prst="rect">
            <a:avLst/>
          </a:prstGeom>
          <a:solidFill>
            <a:srgbClr val="FFFFFF"/>
          </a:solidFill>
          <a:ln>
            <a:noFill/>
          </a:ln>
          <a:effectLst/>
        </p:spPr>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none" strike="noStrike" kern="0" spc="0" normalizeH="0" baseline="0" noProof="0" dirty="0" smtClean="0">
                <a:ln w="9000" cmpd="sng">
                  <a:noFill/>
                  <a:prstDash val="solid"/>
                </a:ln>
                <a:solidFill>
                  <a:srgbClr val="38B4E7"/>
                </a:solidFill>
                <a:effectLst/>
                <a:uLnTx/>
                <a:uFillTx/>
              </a:rPr>
              <a:t>Monolithic</a:t>
            </a:r>
            <a:endParaRPr kumimoji="0" lang="en-US" sz="3200" b="1" i="0" u="none" strike="noStrike" kern="0" spc="0" normalizeH="0" baseline="0" noProof="0" dirty="0">
              <a:ln w="9000" cmpd="sng">
                <a:noFill/>
                <a:prstDash val="solid"/>
              </a:ln>
              <a:solidFill>
                <a:srgbClr val="38B4E7"/>
              </a:solidFill>
              <a:effectLst/>
              <a:uLnTx/>
              <a:uFillTx/>
            </a:endParaRPr>
          </a:p>
        </p:txBody>
      </p:sp>
      <p:grpSp>
        <p:nvGrpSpPr>
          <p:cNvPr id="736" name="Group 735"/>
          <p:cNvGrpSpPr/>
          <p:nvPr/>
        </p:nvGrpSpPr>
        <p:grpSpPr>
          <a:xfrm>
            <a:off x="2403532" y="4407377"/>
            <a:ext cx="1641059" cy="1033510"/>
            <a:chOff x="62712" y="2014490"/>
            <a:chExt cx="1641058" cy="1033510"/>
          </a:xfrm>
        </p:grpSpPr>
        <p:pic>
          <p:nvPicPr>
            <p:cNvPr id="737" name="Picture 736"/>
            <p:cNvPicPr>
              <a:picLocks noChangeAspect="1"/>
            </p:cNvPicPr>
            <p:nvPr/>
          </p:nvPicPr>
          <p:blipFill>
            <a:blip r:embed="rId6"/>
            <a:stretch>
              <a:fillRect/>
            </a:stretch>
          </p:blipFill>
          <p:spPr>
            <a:xfrm>
              <a:off x="503588" y="2014490"/>
              <a:ext cx="657618" cy="451564"/>
            </a:xfrm>
            <a:prstGeom prst="rect">
              <a:avLst/>
            </a:prstGeom>
          </p:spPr>
        </p:pic>
        <p:sp>
          <p:nvSpPr>
            <p:cNvPr id="738" name="TextBox 737"/>
            <p:cNvSpPr txBox="1"/>
            <p:nvPr/>
          </p:nvSpPr>
          <p:spPr>
            <a:xfrm>
              <a:off x="62712" y="2217003"/>
              <a:ext cx="1447799" cy="830997"/>
            </a:xfrm>
            <a:prstGeom prst="rect">
              <a:avLst/>
            </a:prstGeom>
            <a:noFill/>
          </p:spPr>
          <p:txBody>
            <a:bodyPr wrap="square" rtlCol="0">
              <a:spAutoFit/>
            </a:bodyPr>
            <a:lstStyle/>
            <a:p>
              <a:pPr algn="r"/>
              <a:r>
                <a:rPr lang="en-US" sz="1200" dirty="0" smtClean="0">
                  <a:solidFill>
                    <a:srgbClr val="000000"/>
                  </a:solidFill>
                </a:rPr>
                <a:t>Login</a:t>
              </a:r>
            </a:p>
            <a:p>
              <a:pPr algn="r"/>
              <a:r>
                <a:rPr lang="en-US" sz="1200" dirty="0" smtClean="0">
                  <a:solidFill>
                    <a:srgbClr val="000000"/>
                  </a:solidFill>
                </a:rPr>
                <a:t>Search Flight</a:t>
              </a:r>
            </a:p>
            <a:p>
              <a:pPr algn="r"/>
              <a:r>
                <a:rPr lang="en-US" sz="1200" dirty="0" smtClean="0">
                  <a:solidFill>
                    <a:srgbClr val="000000"/>
                  </a:solidFill>
                </a:rPr>
                <a:t>View Flight Status</a:t>
              </a:r>
            </a:p>
            <a:p>
              <a:pPr algn="r"/>
              <a:r>
                <a:rPr lang="en-US" sz="1200" dirty="0" smtClean="0">
                  <a:solidFill>
                    <a:srgbClr val="000000"/>
                  </a:solidFill>
                </a:rPr>
                <a:t>Make Reservation</a:t>
              </a:r>
              <a:endParaRPr lang="en-US" sz="1200" dirty="0">
                <a:solidFill>
                  <a:srgbClr val="000000"/>
                </a:solidFill>
              </a:endParaRPr>
            </a:p>
          </p:txBody>
        </p:sp>
        <p:pic>
          <p:nvPicPr>
            <p:cNvPr id="739" name="Picture 738"/>
            <p:cNvPicPr>
              <a:picLocks noChangeAspect="1"/>
            </p:cNvPicPr>
            <p:nvPr/>
          </p:nvPicPr>
          <p:blipFill>
            <a:blip r:embed="rId7"/>
            <a:stretch>
              <a:fillRect/>
            </a:stretch>
          </p:blipFill>
          <p:spPr>
            <a:xfrm>
              <a:off x="1464222" y="2257249"/>
              <a:ext cx="228600" cy="200025"/>
            </a:xfrm>
            <a:prstGeom prst="rect">
              <a:avLst/>
            </a:prstGeom>
          </p:spPr>
        </p:pic>
        <p:pic>
          <p:nvPicPr>
            <p:cNvPr id="740" name="Picture 739"/>
            <p:cNvPicPr>
              <a:picLocks noChangeAspect="1"/>
            </p:cNvPicPr>
            <p:nvPr/>
          </p:nvPicPr>
          <p:blipFill>
            <a:blip r:embed="rId7"/>
            <a:stretch>
              <a:fillRect/>
            </a:stretch>
          </p:blipFill>
          <p:spPr>
            <a:xfrm>
              <a:off x="1464222" y="2454646"/>
              <a:ext cx="228600" cy="200025"/>
            </a:xfrm>
            <a:prstGeom prst="rect">
              <a:avLst/>
            </a:prstGeom>
          </p:spPr>
        </p:pic>
        <p:pic>
          <p:nvPicPr>
            <p:cNvPr id="741" name="Picture 740"/>
            <p:cNvPicPr>
              <a:picLocks noChangeAspect="1"/>
            </p:cNvPicPr>
            <p:nvPr/>
          </p:nvPicPr>
          <p:blipFill>
            <a:blip r:embed="rId7"/>
            <a:stretch>
              <a:fillRect/>
            </a:stretch>
          </p:blipFill>
          <p:spPr>
            <a:xfrm>
              <a:off x="1464222" y="2645364"/>
              <a:ext cx="228600" cy="200025"/>
            </a:xfrm>
            <a:prstGeom prst="rect">
              <a:avLst/>
            </a:prstGeom>
          </p:spPr>
        </p:pic>
        <p:pic>
          <p:nvPicPr>
            <p:cNvPr id="742" name="Picture 741"/>
            <p:cNvPicPr>
              <a:picLocks noChangeAspect="1"/>
            </p:cNvPicPr>
            <p:nvPr/>
          </p:nvPicPr>
          <p:blipFill>
            <a:blip r:embed="rId8"/>
            <a:stretch>
              <a:fillRect/>
            </a:stretch>
          </p:blipFill>
          <p:spPr>
            <a:xfrm>
              <a:off x="1475170" y="2817583"/>
              <a:ext cx="228600" cy="209549"/>
            </a:xfrm>
            <a:prstGeom prst="rect">
              <a:avLst/>
            </a:prstGeom>
          </p:spPr>
        </p:pic>
      </p:grpSp>
      <p:cxnSp>
        <p:nvCxnSpPr>
          <p:cNvPr id="754" name="Straight Connector 309"/>
          <p:cNvCxnSpPr>
            <a:cxnSpLocks noChangeShapeType="1"/>
          </p:cNvCxnSpPr>
          <p:nvPr/>
        </p:nvCxnSpPr>
        <p:spPr bwMode="auto">
          <a:xfrm>
            <a:off x="4078458" y="5315214"/>
            <a:ext cx="4863540" cy="9936"/>
          </a:xfrm>
          <a:prstGeom prst="line">
            <a:avLst/>
          </a:prstGeom>
          <a:noFill/>
          <a:ln w="9525" algn="ctr">
            <a:solidFill>
              <a:srgbClr val="6E6E6E"/>
            </a:solidFill>
            <a:round/>
            <a:headEnd/>
            <a:tailEnd/>
          </a:ln>
        </p:spPr>
      </p:cxnSp>
      <p:sp>
        <p:nvSpPr>
          <p:cNvPr id="755" name="Isosceles Triangle 754"/>
          <p:cNvSpPr/>
          <p:nvPr/>
        </p:nvSpPr>
        <p:spPr bwMode="auto">
          <a:xfrm rot="16200000" flipV="1">
            <a:off x="5413061" y="530232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756" name="Isosceles Triangle 755"/>
          <p:cNvSpPr/>
          <p:nvPr/>
        </p:nvSpPr>
        <p:spPr bwMode="auto">
          <a:xfrm rot="16200000" flipV="1">
            <a:off x="8112856" y="530232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nvGrpSpPr>
          <p:cNvPr id="745" name="Group 744"/>
          <p:cNvGrpSpPr/>
          <p:nvPr/>
        </p:nvGrpSpPr>
        <p:grpSpPr>
          <a:xfrm>
            <a:off x="6545931" y="4934387"/>
            <a:ext cx="886547" cy="584564"/>
            <a:chOff x="4192102" y="3393484"/>
            <a:chExt cx="886547" cy="584564"/>
          </a:xfrm>
        </p:grpSpPr>
        <p:grpSp>
          <p:nvGrpSpPr>
            <p:cNvPr id="749" name="Group 748"/>
            <p:cNvGrpSpPr/>
            <p:nvPr/>
          </p:nvGrpSpPr>
          <p:grpSpPr>
            <a:xfrm>
              <a:off x="4219955" y="3605597"/>
              <a:ext cx="858694" cy="372451"/>
              <a:chOff x="3777608" y="3695660"/>
              <a:chExt cx="858694" cy="372451"/>
            </a:xfrm>
          </p:grpSpPr>
          <p:pic>
            <p:nvPicPr>
              <p:cNvPr id="751" name="Picture 750"/>
              <p:cNvPicPr>
                <a:picLocks noChangeAspect="1"/>
              </p:cNvPicPr>
              <p:nvPr/>
            </p:nvPicPr>
            <p:blipFill>
              <a:blip r:embed="rId5"/>
              <a:stretch>
                <a:fillRect/>
              </a:stretch>
            </p:blipFill>
            <p:spPr>
              <a:xfrm>
                <a:off x="3777608" y="3695660"/>
                <a:ext cx="635000" cy="190500"/>
              </a:xfrm>
              <a:prstGeom prst="rect">
                <a:avLst/>
              </a:prstGeom>
            </p:spPr>
          </p:pic>
          <p:pic>
            <p:nvPicPr>
              <p:cNvPr id="752" name="Picture 751"/>
              <p:cNvPicPr>
                <a:picLocks noChangeAspect="1"/>
              </p:cNvPicPr>
              <p:nvPr/>
            </p:nvPicPr>
            <p:blipFill>
              <a:blip r:embed="rId5"/>
              <a:stretch>
                <a:fillRect/>
              </a:stretch>
            </p:blipFill>
            <p:spPr>
              <a:xfrm>
                <a:off x="3886239" y="3786720"/>
                <a:ext cx="635000" cy="190500"/>
              </a:xfrm>
              <a:prstGeom prst="rect">
                <a:avLst/>
              </a:prstGeom>
            </p:spPr>
          </p:pic>
          <p:pic>
            <p:nvPicPr>
              <p:cNvPr id="753" name="Picture 752"/>
              <p:cNvPicPr>
                <a:picLocks noChangeAspect="1"/>
              </p:cNvPicPr>
              <p:nvPr/>
            </p:nvPicPr>
            <p:blipFill>
              <a:blip r:embed="rId5"/>
              <a:stretch>
                <a:fillRect/>
              </a:stretch>
            </p:blipFill>
            <p:spPr>
              <a:xfrm>
                <a:off x="4001302" y="3877611"/>
                <a:ext cx="635000" cy="190500"/>
              </a:xfrm>
              <a:prstGeom prst="rect">
                <a:avLst/>
              </a:prstGeom>
            </p:spPr>
          </p:pic>
        </p:grpSp>
        <p:sp>
          <p:nvSpPr>
            <p:cNvPr id="750" name="TextBox 370"/>
            <p:cNvSpPr txBox="1">
              <a:spLocks noChangeArrowheads="1"/>
            </p:cNvSpPr>
            <p:nvPr/>
          </p:nvSpPr>
          <p:spPr bwMode="auto">
            <a:xfrm>
              <a:off x="4192102" y="3393484"/>
              <a:ext cx="662853" cy="230832"/>
            </a:xfrm>
            <a:prstGeom prst="rect">
              <a:avLst/>
            </a:prstGeom>
            <a:noFill/>
            <a:ln w="9525">
              <a:noFill/>
              <a:miter lim="800000"/>
              <a:headEnd/>
              <a:tailEnd/>
            </a:ln>
          </p:spPr>
          <p:txBody>
            <a:bodyPr wrap="square">
              <a:spAutoFit/>
            </a:bodyPr>
            <a:lstStyle/>
            <a:p>
              <a:r>
                <a:rPr lang="en-US" sz="900" dirty="0" smtClean="0">
                  <a:solidFill>
                    <a:srgbClr val="000000"/>
                  </a:solidFill>
                  <a:ea typeface="ＭＳ Ｐゴシック"/>
                  <a:cs typeface="ＭＳ Ｐゴシック"/>
                </a:rPr>
                <a:t>Weblogic</a:t>
              </a:r>
              <a:endParaRPr lang="en-US" sz="900" dirty="0">
                <a:solidFill>
                  <a:srgbClr val="000000"/>
                </a:solidFill>
                <a:ea typeface="ＭＳ Ｐゴシック"/>
                <a:cs typeface="ＭＳ Ｐゴシック"/>
              </a:endParaRPr>
            </a:p>
          </p:txBody>
        </p:sp>
      </p:grpSp>
      <p:grpSp>
        <p:nvGrpSpPr>
          <p:cNvPr id="746" name="Group 745"/>
          <p:cNvGrpSpPr/>
          <p:nvPr/>
        </p:nvGrpSpPr>
        <p:grpSpPr>
          <a:xfrm>
            <a:off x="8864951" y="4873035"/>
            <a:ext cx="571500" cy="684667"/>
            <a:chOff x="6511122" y="3332132"/>
            <a:chExt cx="571500" cy="684667"/>
          </a:xfrm>
        </p:grpSpPr>
        <p:pic>
          <p:nvPicPr>
            <p:cNvPr id="747" name="Picture 746"/>
            <p:cNvPicPr>
              <a:picLocks noChangeAspect="1"/>
            </p:cNvPicPr>
            <p:nvPr/>
          </p:nvPicPr>
          <p:blipFill>
            <a:blip r:embed="rId3"/>
            <a:stretch>
              <a:fillRect/>
            </a:stretch>
          </p:blipFill>
          <p:spPr>
            <a:xfrm>
              <a:off x="6511122" y="3534199"/>
              <a:ext cx="571500" cy="482600"/>
            </a:xfrm>
            <a:prstGeom prst="rect">
              <a:avLst/>
            </a:prstGeom>
          </p:spPr>
        </p:pic>
        <p:sp>
          <p:nvSpPr>
            <p:cNvPr id="748" name="TextBox 370"/>
            <p:cNvSpPr txBox="1">
              <a:spLocks noChangeArrowheads="1"/>
            </p:cNvSpPr>
            <p:nvPr/>
          </p:nvSpPr>
          <p:spPr bwMode="auto">
            <a:xfrm>
              <a:off x="6511122" y="3332132"/>
              <a:ext cx="571500" cy="230832"/>
            </a:xfrm>
            <a:prstGeom prst="rect">
              <a:avLst/>
            </a:prstGeom>
            <a:noFill/>
            <a:ln w="9525">
              <a:noFill/>
              <a:miter lim="800000"/>
              <a:headEnd/>
              <a:tailEnd/>
            </a:ln>
          </p:spPr>
          <p:txBody>
            <a:bodyPr wrap="square">
              <a:spAutoFit/>
            </a:bodyPr>
            <a:lstStyle/>
            <a:p>
              <a:pPr algn="ctr"/>
              <a:r>
                <a:rPr lang="en-US" sz="900" dirty="0" smtClean="0">
                  <a:solidFill>
                    <a:srgbClr val="000000"/>
                  </a:solidFill>
                  <a:ea typeface="ＭＳ Ｐゴシック"/>
                  <a:cs typeface="ＭＳ Ｐゴシック"/>
                </a:rPr>
                <a:t>Oracle</a:t>
              </a:r>
              <a:endParaRPr lang="en-US" sz="900" dirty="0">
                <a:solidFill>
                  <a:srgbClr val="000000"/>
                </a:solidFill>
                <a:ea typeface="ＭＳ Ｐゴシック"/>
                <a:cs typeface="ＭＳ Ｐゴシック"/>
              </a:endParaRPr>
            </a:p>
          </p:txBody>
        </p:sp>
      </p:grpSp>
      <p:grpSp>
        <p:nvGrpSpPr>
          <p:cNvPr id="757" name="Group 756"/>
          <p:cNvGrpSpPr/>
          <p:nvPr/>
        </p:nvGrpSpPr>
        <p:grpSpPr>
          <a:xfrm>
            <a:off x="5021931" y="2786398"/>
            <a:ext cx="6052718" cy="4955316"/>
            <a:chOff x="2668102" y="1245495"/>
            <a:chExt cx="6052718" cy="4955316"/>
          </a:xfrm>
        </p:grpSpPr>
        <p:grpSp>
          <p:nvGrpSpPr>
            <p:cNvPr id="758" name="Group 757"/>
            <p:cNvGrpSpPr/>
            <p:nvPr/>
          </p:nvGrpSpPr>
          <p:grpSpPr>
            <a:xfrm>
              <a:off x="2668102" y="1245495"/>
              <a:ext cx="6052718" cy="4955316"/>
              <a:chOff x="2668102" y="1245495"/>
              <a:chExt cx="6052718" cy="4955316"/>
            </a:xfrm>
          </p:grpSpPr>
          <p:grpSp>
            <p:nvGrpSpPr>
              <p:cNvPr id="760" name="Group 759"/>
              <p:cNvGrpSpPr/>
              <p:nvPr/>
            </p:nvGrpSpPr>
            <p:grpSpPr>
              <a:xfrm>
                <a:off x="2668102" y="1245495"/>
                <a:ext cx="6052718" cy="4955316"/>
                <a:chOff x="2668102" y="1245495"/>
                <a:chExt cx="6052718" cy="4955316"/>
              </a:xfrm>
            </p:grpSpPr>
            <p:grpSp>
              <p:nvGrpSpPr>
                <p:cNvPr id="762" name="Group 761"/>
                <p:cNvGrpSpPr/>
                <p:nvPr/>
              </p:nvGrpSpPr>
              <p:grpSpPr>
                <a:xfrm rot="19504050">
                  <a:off x="5909384" y="2222174"/>
                  <a:ext cx="1855683" cy="326389"/>
                  <a:chOff x="4128242" y="2613333"/>
                  <a:chExt cx="1855683" cy="326389"/>
                </a:xfrm>
              </p:grpSpPr>
              <p:cxnSp>
                <p:nvCxnSpPr>
                  <p:cNvPr id="845" name="Straight Connector 309"/>
                  <p:cNvCxnSpPr>
                    <a:cxnSpLocks noChangeShapeType="1"/>
                  </p:cNvCxnSpPr>
                  <p:nvPr/>
                </p:nvCxnSpPr>
                <p:spPr bwMode="auto">
                  <a:xfrm rot="677837" flipV="1">
                    <a:off x="4128242" y="2613333"/>
                    <a:ext cx="1855683" cy="326389"/>
                  </a:xfrm>
                  <a:prstGeom prst="line">
                    <a:avLst/>
                  </a:prstGeom>
                  <a:noFill/>
                  <a:ln w="9525" algn="ctr">
                    <a:solidFill>
                      <a:srgbClr val="6E6E6E"/>
                    </a:solidFill>
                    <a:round/>
                    <a:headEnd/>
                    <a:tailEnd/>
                  </a:ln>
                </p:spPr>
              </p:cxnSp>
              <p:sp>
                <p:nvSpPr>
                  <p:cNvPr id="846" name="Isosceles Triangle 845"/>
                  <p:cNvSpPr/>
                  <p:nvPr/>
                </p:nvSpPr>
                <p:spPr bwMode="auto">
                  <a:xfrm rot="16401198" flipV="1">
                    <a:off x="5012379" y="275213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cxnSp>
              <p:nvCxnSpPr>
                <p:cNvPr id="763" name="Straight Connector 309"/>
                <p:cNvCxnSpPr>
                  <a:cxnSpLocks noChangeShapeType="1"/>
                </p:cNvCxnSpPr>
                <p:nvPr/>
              </p:nvCxnSpPr>
              <p:spPr bwMode="auto">
                <a:xfrm flipV="1">
                  <a:off x="7209700" y="1314396"/>
                  <a:ext cx="781816" cy="396977"/>
                </a:xfrm>
                <a:prstGeom prst="line">
                  <a:avLst/>
                </a:prstGeom>
                <a:noFill/>
                <a:ln w="9525" algn="ctr">
                  <a:solidFill>
                    <a:srgbClr val="6E6E6E"/>
                  </a:solidFill>
                  <a:round/>
                  <a:headEnd/>
                  <a:tailEnd/>
                </a:ln>
              </p:spPr>
            </p:cxnSp>
            <p:grpSp>
              <p:nvGrpSpPr>
                <p:cNvPr id="764" name="Group 763"/>
                <p:cNvGrpSpPr/>
                <p:nvPr/>
              </p:nvGrpSpPr>
              <p:grpSpPr>
                <a:xfrm rot="20922163">
                  <a:off x="5345964" y="1696342"/>
                  <a:ext cx="1855683" cy="326389"/>
                  <a:chOff x="4128242" y="2613333"/>
                  <a:chExt cx="1855683" cy="326389"/>
                </a:xfrm>
              </p:grpSpPr>
              <p:cxnSp>
                <p:nvCxnSpPr>
                  <p:cNvPr id="843" name="Straight Connector 309"/>
                  <p:cNvCxnSpPr>
                    <a:cxnSpLocks noChangeShapeType="1"/>
                  </p:cNvCxnSpPr>
                  <p:nvPr/>
                </p:nvCxnSpPr>
                <p:spPr bwMode="auto">
                  <a:xfrm rot="677837" flipV="1">
                    <a:off x="4128242" y="2613333"/>
                    <a:ext cx="1855683" cy="326389"/>
                  </a:xfrm>
                  <a:prstGeom prst="line">
                    <a:avLst/>
                  </a:prstGeom>
                  <a:noFill/>
                  <a:ln w="9525" algn="ctr">
                    <a:solidFill>
                      <a:srgbClr val="6E6E6E"/>
                    </a:solidFill>
                    <a:round/>
                    <a:headEnd/>
                    <a:tailEnd/>
                  </a:ln>
                </p:spPr>
              </p:cxnSp>
              <p:sp>
                <p:nvSpPr>
                  <p:cNvPr id="844" name="Isosceles Triangle 843"/>
                  <p:cNvSpPr/>
                  <p:nvPr/>
                </p:nvSpPr>
                <p:spPr bwMode="auto">
                  <a:xfrm rot="16401198" flipV="1">
                    <a:off x="5012379" y="275213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cxnSp>
              <p:nvCxnSpPr>
                <p:cNvPr id="765" name="Straight Connector 309"/>
                <p:cNvCxnSpPr>
                  <a:cxnSpLocks noChangeShapeType="1"/>
                </p:cNvCxnSpPr>
                <p:nvPr/>
              </p:nvCxnSpPr>
              <p:spPr bwMode="auto">
                <a:xfrm flipV="1">
                  <a:off x="7824302" y="2572844"/>
                  <a:ext cx="781816" cy="396977"/>
                </a:xfrm>
                <a:prstGeom prst="line">
                  <a:avLst/>
                </a:prstGeom>
                <a:noFill/>
                <a:ln w="9525" algn="ctr">
                  <a:solidFill>
                    <a:srgbClr val="6E6E6E"/>
                  </a:solidFill>
                  <a:round/>
                  <a:headEnd/>
                  <a:tailEnd/>
                </a:ln>
              </p:spPr>
            </p:cxnSp>
            <p:grpSp>
              <p:nvGrpSpPr>
                <p:cNvPr id="766" name="Group 765"/>
                <p:cNvGrpSpPr/>
                <p:nvPr/>
              </p:nvGrpSpPr>
              <p:grpSpPr>
                <a:xfrm rot="182727">
                  <a:off x="6243223" y="2846732"/>
                  <a:ext cx="1381891" cy="152400"/>
                  <a:chOff x="4114251" y="2730215"/>
                  <a:chExt cx="1381891" cy="152400"/>
                </a:xfrm>
              </p:grpSpPr>
              <p:cxnSp>
                <p:nvCxnSpPr>
                  <p:cNvPr id="841"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842" name="Isosceles Triangle 841"/>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67" name="Group 766"/>
                <p:cNvGrpSpPr/>
                <p:nvPr/>
              </p:nvGrpSpPr>
              <p:grpSpPr>
                <a:xfrm rot="1773289">
                  <a:off x="4084576" y="4814476"/>
                  <a:ext cx="1429808" cy="974782"/>
                  <a:chOff x="3918946" y="2286593"/>
                  <a:chExt cx="1429808" cy="974782"/>
                </a:xfrm>
              </p:grpSpPr>
              <p:cxnSp>
                <p:nvCxnSpPr>
                  <p:cNvPr id="839" name="Straight Connector 309"/>
                  <p:cNvCxnSpPr>
                    <a:cxnSpLocks noChangeShapeType="1"/>
                    <a:stCxn id="826" idx="0"/>
                  </p:cNvCxnSpPr>
                  <p:nvPr/>
                </p:nvCxnSpPr>
                <p:spPr bwMode="auto">
                  <a:xfrm rot="19826711">
                    <a:off x="3918946" y="2286593"/>
                    <a:ext cx="1429808" cy="974782"/>
                  </a:xfrm>
                  <a:prstGeom prst="line">
                    <a:avLst/>
                  </a:prstGeom>
                  <a:noFill/>
                  <a:ln w="9525" algn="ctr">
                    <a:solidFill>
                      <a:srgbClr val="6E6E6E"/>
                    </a:solidFill>
                    <a:round/>
                    <a:headEnd/>
                    <a:tailEnd/>
                  </a:ln>
                </p:spPr>
              </p:cxnSp>
              <p:sp>
                <p:nvSpPr>
                  <p:cNvPr id="840" name="Isosceles Triangle 839"/>
                  <p:cNvSpPr/>
                  <p:nvPr/>
                </p:nvSpPr>
                <p:spPr bwMode="auto">
                  <a:xfrm rot="16401198" flipV="1">
                    <a:off x="4289274" y="272310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68" name="Group 767"/>
                <p:cNvGrpSpPr/>
                <p:nvPr/>
              </p:nvGrpSpPr>
              <p:grpSpPr>
                <a:xfrm rot="4240500">
                  <a:off x="3506590" y="5151944"/>
                  <a:ext cx="1164632" cy="268750"/>
                  <a:chOff x="4317678" y="2669039"/>
                  <a:chExt cx="1164632" cy="268750"/>
                </a:xfrm>
              </p:grpSpPr>
              <p:cxnSp>
                <p:nvCxnSpPr>
                  <p:cNvPr id="837" name="Straight Connector 309"/>
                  <p:cNvCxnSpPr>
                    <a:cxnSpLocks noChangeShapeType="1"/>
                    <a:stCxn id="825" idx="0"/>
                  </p:cNvCxnSpPr>
                  <p:nvPr/>
                </p:nvCxnSpPr>
                <p:spPr bwMode="auto">
                  <a:xfrm rot="17220942">
                    <a:off x="4765619" y="2221098"/>
                    <a:ext cx="268750" cy="1164632"/>
                  </a:xfrm>
                  <a:prstGeom prst="line">
                    <a:avLst/>
                  </a:prstGeom>
                  <a:noFill/>
                  <a:ln w="9525" algn="ctr">
                    <a:solidFill>
                      <a:srgbClr val="6E6E6E"/>
                    </a:solidFill>
                    <a:round/>
                    <a:headEnd/>
                    <a:tailEnd/>
                  </a:ln>
                </p:spPr>
              </p:cxnSp>
              <p:sp>
                <p:nvSpPr>
                  <p:cNvPr id="838" name="Isosceles Triangle 837"/>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69" name="Group 768"/>
                <p:cNvGrpSpPr/>
                <p:nvPr/>
              </p:nvGrpSpPr>
              <p:grpSpPr>
                <a:xfrm rot="21404987">
                  <a:off x="5303751" y="4914497"/>
                  <a:ext cx="1381891" cy="152400"/>
                  <a:chOff x="4114251" y="2730215"/>
                  <a:chExt cx="1381891" cy="152400"/>
                </a:xfrm>
              </p:grpSpPr>
              <p:cxnSp>
                <p:nvCxnSpPr>
                  <p:cNvPr id="835"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836" name="Isosceles Triangle 835"/>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70" name="Group 769"/>
                <p:cNvGrpSpPr/>
                <p:nvPr/>
              </p:nvGrpSpPr>
              <p:grpSpPr>
                <a:xfrm rot="21404987">
                  <a:off x="4075095" y="4862200"/>
                  <a:ext cx="1381891" cy="152400"/>
                  <a:chOff x="4114251" y="2730215"/>
                  <a:chExt cx="1381891" cy="152400"/>
                </a:xfrm>
              </p:grpSpPr>
              <p:cxnSp>
                <p:nvCxnSpPr>
                  <p:cNvPr id="833" name="Straight Connector 309"/>
                  <p:cNvCxnSpPr>
                    <a:cxnSpLocks noChangeShapeType="1"/>
                  </p:cNvCxnSpPr>
                  <p:nvPr/>
                </p:nvCxnSpPr>
                <p:spPr bwMode="auto">
                  <a:xfrm>
                    <a:off x="4114251" y="2754795"/>
                    <a:ext cx="1381891" cy="90532"/>
                  </a:xfrm>
                  <a:prstGeom prst="line">
                    <a:avLst/>
                  </a:prstGeom>
                  <a:noFill/>
                  <a:ln w="9525" algn="ctr">
                    <a:solidFill>
                      <a:srgbClr val="6E6E6E"/>
                    </a:solidFill>
                    <a:round/>
                    <a:headEnd/>
                    <a:tailEnd/>
                  </a:ln>
                </p:spPr>
              </p:cxnSp>
              <p:sp>
                <p:nvSpPr>
                  <p:cNvPr id="834" name="Isosceles Triangle 833"/>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71" name="Group 770"/>
                <p:cNvGrpSpPr/>
                <p:nvPr/>
              </p:nvGrpSpPr>
              <p:grpSpPr>
                <a:xfrm rot="18844370">
                  <a:off x="5033196" y="2819487"/>
                  <a:ext cx="710351" cy="1066832"/>
                  <a:chOff x="4588014" y="2319606"/>
                  <a:chExt cx="710351" cy="1066832"/>
                </a:xfrm>
              </p:grpSpPr>
              <p:cxnSp>
                <p:nvCxnSpPr>
                  <p:cNvPr id="831" name="Straight Connector 309"/>
                  <p:cNvCxnSpPr>
                    <a:cxnSpLocks noChangeShapeType="1"/>
                  </p:cNvCxnSpPr>
                  <p:nvPr/>
                </p:nvCxnSpPr>
                <p:spPr bwMode="auto">
                  <a:xfrm rot="2755630" flipV="1">
                    <a:off x="4409774" y="2497846"/>
                    <a:ext cx="1066832" cy="710351"/>
                  </a:xfrm>
                  <a:prstGeom prst="line">
                    <a:avLst/>
                  </a:prstGeom>
                  <a:noFill/>
                  <a:ln w="9525" algn="ctr">
                    <a:solidFill>
                      <a:srgbClr val="6E6E6E"/>
                    </a:solidFill>
                    <a:round/>
                    <a:headEnd/>
                    <a:tailEnd/>
                  </a:ln>
                </p:spPr>
              </p:cxnSp>
              <p:sp>
                <p:nvSpPr>
                  <p:cNvPr id="832" name="Isosceles Triangle 831"/>
                  <p:cNvSpPr/>
                  <p:nvPr/>
                </p:nvSpPr>
                <p:spPr bwMode="auto">
                  <a:xfrm rot="16401198" flipV="1">
                    <a:off x="4832096" y="28173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72" name="Group 771"/>
                <p:cNvGrpSpPr/>
                <p:nvPr/>
              </p:nvGrpSpPr>
              <p:grpSpPr>
                <a:xfrm rot="21377287">
                  <a:off x="3971903" y="2769126"/>
                  <a:ext cx="1381891" cy="152400"/>
                  <a:chOff x="4114251" y="2730215"/>
                  <a:chExt cx="1381891" cy="152400"/>
                </a:xfrm>
              </p:grpSpPr>
              <p:cxnSp>
                <p:nvCxnSpPr>
                  <p:cNvPr id="829" name="Straight Connector 309"/>
                  <p:cNvCxnSpPr>
                    <a:cxnSpLocks noChangeShapeType="1"/>
                    <a:stCxn id="807" idx="0"/>
                  </p:cNvCxnSpPr>
                  <p:nvPr/>
                </p:nvCxnSpPr>
                <p:spPr bwMode="auto">
                  <a:xfrm>
                    <a:off x="4114251" y="2754795"/>
                    <a:ext cx="1381891" cy="90532"/>
                  </a:xfrm>
                  <a:prstGeom prst="line">
                    <a:avLst/>
                  </a:prstGeom>
                  <a:noFill/>
                  <a:ln w="9525" algn="ctr">
                    <a:solidFill>
                      <a:srgbClr val="6E6E6E"/>
                    </a:solidFill>
                    <a:round/>
                    <a:headEnd/>
                    <a:tailEnd/>
                  </a:ln>
                </p:spPr>
              </p:cxnSp>
              <p:sp>
                <p:nvSpPr>
                  <p:cNvPr id="830" name="Isosceles Triangle 829"/>
                  <p:cNvSpPr/>
                  <p:nvPr/>
                </p:nvSpPr>
                <p:spPr bwMode="auto">
                  <a:xfrm rot="16401198" flipV="1">
                    <a:off x="4847500" y="2783555"/>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nvGrpSpPr>
                <p:cNvPr id="773" name="Group 772"/>
                <p:cNvGrpSpPr/>
                <p:nvPr/>
              </p:nvGrpSpPr>
              <p:grpSpPr>
                <a:xfrm>
                  <a:off x="2668102" y="3784279"/>
                  <a:ext cx="990600" cy="966048"/>
                  <a:chOff x="2668102" y="3784279"/>
                  <a:chExt cx="990600" cy="966048"/>
                </a:xfrm>
              </p:grpSpPr>
              <p:cxnSp>
                <p:nvCxnSpPr>
                  <p:cNvPr id="827" name="Straight Connector 309"/>
                  <p:cNvCxnSpPr>
                    <a:cxnSpLocks noChangeShapeType="1"/>
                  </p:cNvCxnSpPr>
                  <p:nvPr/>
                </p:nvCxnSpPr>
                <p:spPr bwMode="auto">
                  <a:xfrm>
                    <a:off x="2668102" y="3784279"/>
                    <a:ext cx="990600" cy="966048"/>
                  </a:xfrm>
                  <a:prstGeom prst="line">
                    <a:avLst/>
                  </a:prstGeom>
                  <a:noFill/>
                  <a:ln w="9525" algn="ctr">
                    <a:solidFill>
                      <a:srgbClr val="6E6E6E"/>
                    </a:solidFill>
                    <a:round/>
                    <a:headEnd/>
                    <a:tailEnd/>
                  </a:ln>
                </p:spPr>
              </p:cxnSp>
              <p:sp>
                <p:nvSpPr>
                  <p:cNvPr id="828" name="Isosceles Triangle 827"/>
                  <p:cNvSpPr/>
                  <p:nvPr/>
                </p:nvSpPr>
                <p:spPr bwMode="auto">
                  <a:xfrm rot="18673410" flipV="1">
                    <a:off x="3111130" y="4269473"/>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pic>
              <p:nvPicPr>
                <p:cNvPr id="774" name="Picture 773"/>
                <p:cNvPicPr>
                  <a:picLocks noChangeAspect="1"/>
                </p:cNvPicPr>
                <p:nvPr/>
              </p:nvPicPr>
              <p:blipFill>
                <a:blip r:embed="rId9"/>
                <a:stretch>
                  <a:fillRect/>
                </a:stretch>
              </p:blipFill>
              <p:spPr>
                <a:xfrm>
                  <a:off x="5268900" y="2692927"/>
                  <a:ext cx="1003300" cy="304800"/>
                </a:xfrm>
                <a:prstGeom prst="rect">
                  <a:avLst/>
                </a:prstGeom>
              </p:spPr>
            </p:pic>
            <p:grpSp>
              <p:nvGrpSpPr>
                <p:cNvPr id="775" name="Group 774"/>
                <p:cNvGrpSpPr/>
                <p:nvPr/>
              </p:nvGrpSpPr>
              <p:grpSpPr>
                <a:xfrm>
                  <a:off x="3469581" y="4443487"/>
                  <a:ext cx="3619681" cy="1757324"/>
                  <a:chOff x="3469581" y="4443487"/>
                  <a:chExt cx="3619681" cy="1757324"/>
                </a:xfrm>
              </p:grpSpPr>
              <p:sp>
                <p:nvSpPr>
                  <p:cNvPr id="808" name="TextBox 370"/>
                  <p:cNvSpPr txBox="1">
                    <a:spLocks noChangeArrowheads="1"/>
                  </p:cNvSpPr>
                  <p:nvPr/>
                </p:nvSpPr>
                <p:spPr bwMode="auto">
                  <a:xfrm>
                    <a:off x="3582502" y="4443487"/>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6E6E6E"/>
                        </a:solidFill>
                        <a:effectLst/>
                        <a:uLnTx/>
                        <a:uFillTx/>
                        <a:ea typeface="ＭＳ Ｐゴシック"/>
                        <a:cs typeface="ＭＳ Ｐゴシック"/>
                      </a:rPr>
                      <a:t>.</a:t>
                    </a: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NET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nvGrpSpPr>
                  <p:cNvPr id="809" name="Group 808"/>
                  <p:cNvGrpSpPr/>
                  <p:nvPr/>
                </p:nvGrpSpPr>
                <p:grpSpPr>
                  <a:xfrm>
                    <a:off x="3543382" y="4632525"/>
                    <a:ext cx="3335878" cy="1526654"/>
                    <a:chOff x="3543382" y="4632525"/>
                    <a:chExt cx="3335878" cy="1526654"/>
                  </a:xfrm>
                </p:grpSpPr>
                <p:grpSp>
                  <p:nvGrpSpPr>
                    <p:cNvPr id="814" name="Group 813"/>
                    <p:cNvGrpSpPr/>
                    <p:nvPr/>
                  </p:nvGrpSpPr>
                  <p:grpSpPr>
                    <a:xfrm>
                      <a:off x="3543382" y="4632525"/>
                      <a:ext cx="858694" cy="372451"/>
                      <a:chOff x="3777608" y="3695660"/>
                      <a:chExt cx="858694" cy="372451"/>
                    </a:xfrm>
                  </p:grpSpPr>
                  <p:pic>
                    <p:nvPicPr>
                      <p:cNvPr id="824" name="Picture 823"/>
                      <p:cNvPicPr>
                        <a:picLocks noChangeAspect="1"/>
                      </p:cNvPicPr>
                      <p:nvPr/>
                    </p:nvPicPr>
                    <p:blipFill>
                      <a:blip r:embed="rId5"/>
                      <a:stretch>
                        <a:fillRect/>
                      </a:stretch>
                    </p:blipFill>
                    <p:spPr>
                      <a:xfrm>
                        <a:off x="3777608" y="3695660"/>
                        <a:ext cx="635000" cy="190500"/>
                      </a:xfrm>
                      <a:prstGeom prst="rect">
                        <a:avLst/>
                      </a:prstGeom>
                    </p:spPr>
                  </p:pic>
                  <p:pic>
                    <p:nvPicPr>
                      <p:cNvPr id="825" name="Picture 824"/>
                      <p:cNvPicPr>
                        <a:picLocks noChangeAspect="1"/>
                      </p:cNvPicPr>
                      <p:nvPr/>
                    </p:nvPicPr>
                    <p:blipFill>
                      <a:blip r:embed="rId5"/>
                      <a:stretch>
                        <a:fillRect/>
                      </a:stretch>
                    </p:blipFill>
                    <p:spPr>
                      <a:xfrm>
                        <a:off x="3886239" y="3786720"/>
                        <a:ext cx="635000" cy="190500"/>
                      </a:xfrm>
                      <a:prstGeom prst="rect">
                        <a:avLst/>
                      </a:prstGeom>
                    </p:spPr>
                  </p:pic>
                  <p:pic>
                    <p:nvPicPr>
                      <p:cNvPr id="826" name="Picture 825"/>
                      <p:cNvPicPr>
                        <a:picLocks noChangeAspect="1"/>
                      </p:cNvPicPr>
                      <p:nvPr/>
                    </p:nvPicPr>
                    <p:blipFill>
                      <a:blip r:embed="rId5"/>
                      <a:stretch>
                        <a:fillRect/>
                      </a:stretch>
                    </p:blipFill>
                    <p:spPr>
                      <a:xfrm>
                        <a:off x="4001302" y="3877611"/>
                        <a:ext cx="635000" cy="190500"/>
                      </a:xfrm>
                      <a:prstGeom prst="rect">
                        <a:avLst/>
                      </a:prstGeom>
                    </p:spPr>
                  </p:pic>
                </p:grpSp>
                <p:pic>
                  <p:nvPicPr>
                    <p:cNvPr id="815" name="Picture 814"/>
                    <p:cNvPicPr>
                      <a:picLocks noChangeAspect="1"/>
                    </p:cNvPicPr>
                    <p:nvPr/>
                  </p:nvPicPr>
                  <p:blipFill>
                    <a:blip r:embed="rId5"/>
                    <a:stretch>
                      <a:fillRect/>
                    </a:stretch>
                  </p:blipFill>
                  <p:spPr>
                    <a:xfrm>
                      <a:off x="6244260" y="4870430"/>
                      <a:ext cx="635000" cy="190500"/>
                    </a:xfrm>
                    <a:prstGeom prst="rect">
                      <a:avLst/>
                    </a:prstGeom>
                  </p:spPr>
                </p:pic>
                <p:grpSp>
                  <p:nvGrpSpPr>
                    <p:cNvPr id="816" name="Group 815"/>
                    <p:cNvGrpSpPr/>
                    <p:nvPr/>
                  </p:nvGrpSpPr>
                  <p:grpSpPr>
                    <a:xfrm>
                      <a:off x="5173499" y="4847340"/>
                      <a:ext cx="743631" cy="281560"/>
                      <a:chOff x="3777608" y="3695660"/>
                      <a:chExt cx="743631" cy="281560"/>
                    </a:xfrm>
                  </p:grpSpPr>
                  <p:pic>
                    <p:nvPicPr>
                      <p:cNvPr id="822" name="Picture 821"/>
                      <p:cNvPicPr>
                        <a:picLocks noChangeAspect="1"/>
                      </p:cNvPicPr>
                      <p:nvPr/>
                    </p:nvPicPr>
                    <p:blipFill>
                      <a:blip r:embed="rId5"/>
                      <a:stretch>
                        <a:fillRect/>
                      </a:stretch>
                    </p:blipFill>
                    <p:spPr>
                      <a:xfrm>
                        <a:off x="3777608" y="3695660"/>
                        <a:ext cx="635000" cy="190500"/>
                      </a:xfrm>
                      <a:prstGeom prst="rect">
                        <a:avLst/>
                      </a:prstGeom>
                    </p:spPr>
                  </p:pic>
                  <p:pic>
                    <p:nvPicPr>
                      <p:cNvPr id="823" name="Picture 822"/>
                      <p:cNvPicPr>
                        <a:picLocks noChangeAspect="1"/>
                      </p:cNvPicPr>
                      <p:nvPr/>
                    </p:nvPicPr>
                    <p:blipFill>
                      <a:blip r:embed="rId5"/>
                      <a:stretch>
                        <a:fillRect/>
                      </a:stretch>
                    </p:blipFill>
                    <p:spPr>
                      <a:xfrm>
                        <a:off x="3886239" y="3786720"/>
                        <a:ext cx="635000" cy="190500"/>
                      </a:xfrm>
                      <a:prstGeom prst="rect">
                        <a:avLst/>
                      </a:prstGeom>
                    </p:spPr>
                  </p:pic>
                </p:grpSp>
                <p:grpSp>
                  <p:nvGrpSpPr>
                    <p:cNvPr id="817" name="Group 816"/>
                    <p:cNvGrpSpPr/>
                    <p:nvPr/>
                  </p:nvGrpSpPr>
                  <p:grpSpPr>
                    <a:xfrm>
                      <a:off x="4706150" y="5199069"/>
                      <a:ext cx="743631" cy="281560"/>
                      <a:chOff x="3731247" y="3632602"/>
                      <a:chExt cx="743631" cy="281560"/>
                    </a:xfrm>
                  </p:grpSpPr>
                  <p:pic>
                    <p:nvPicPr>
                      <p:cNvPr id="820" name="Picture 819"/>
                      <p:cNvPicPr>
                        <a:picLocks noChangeAspect="1"/>
                      </p:cNvPicPr>
                      <p:nvPr/>
                    </p:nvPicPr>
                    <p:blipFill>
                      <a:blip r:embed="rId5"/>
                      <a:stretch>
                        <a:fillRect/>
                      </a:stretch>
                    </p:blipFill>
                    <p:spPr>
                      <a:xfrm>
                        <a:off x="3731247" y="3632602"/>
                        <a:ext cx="635000" cy="190500"/>
                      </a:xfrm>
                      <a:prstGeom prst="rect">
                        <a:avLst/>
                      </a:prstGeom>
                    </p:spPr>
                  </p:pic>
                  <p:pic>
                    <p:nvPicPr>
                      <p:cNvPr id="821" name="Picture 820"/>
                      <p:cNvPicPr>
                        <a:picLocks noChangeAspect="1"/>
                      </p:cNvPicPr>
                      <p:nvPr/>
                    </p:nvPicPr>
                    <p:blipFill>
                      <a:blip r:embed="rId5"/>
                      <a:stretch>
                        <a:fillRect/>
                      </a:stretch>
                    </p:blipFill>
                    <p:spPr>
                      <a:xfrm>
                        <a:off x="3839878" y="3723662"/>
                        <a:ext cx="635000" cy="190500"/>
                      </a:xfrm>
                      <a:prstGeom prst="rect">
                        <a:avLst/>
                      </a:prstGeom>
                    </p:spPr>
                  </p:pic>
                </p:grpSp>
                <p:pic>
                  <p:nvPicPr>
                    <p:cNvPr id="818" name="Picture 817"/>
                    <p:cNvPicPr>
                      <a:picLocks noChangeAspect="1"/>
                    </p:cNvPicPr>
                    <p:nvPr/>
                  </p:nvPicPr>
                  <p:blipFill>
                    <a:blip r:embed="rId3"/>
                    <a:stretch>
                      <a:fillRect/>
                    </a:stretch>
                  </p:blipFill>
                  <p:spPr>
                    <a:xfrm>
                      <a:off x="3952072" y="5626859"/>
                      <a:ext cx="571500" cy="482600"/>
                    </a:xfrm>
                    <a:prstGeom prst="rect">
                      <a:avLst/>
                    </a:prstGeom>
                  </p:spPr>
                </p:pic>
                <p:pic>
                  <p:nvPicPr>
                    <p:cNvPr id="819" name="Picture 818"/>
                    <p:cNvPicPr>
                      <a:picLocks noChangeAspect="1"/>
                    </p:cNvPicPr>
                    <p:nvPr/>
                  </p:nvPicPr>
                  <p:blipFill>
                    <a:blip r:embed="rId3"/>
                    <a:stretch>
                      <a:fillRect/>
                    </a:stretch>
                  </p:blipFill>
                  <p:spPr>
                    <a:xfrm>
                      <a:off x="5345630" y="5676579"/>
                      <a:ext cx="571500" cy="482600"/>
                    </a:xfrm>
                    <a:prstGeom prst="rect">
                      <a:avLst/>
                    </a:prstGeom>
                  </p:spPr>
                </p:pic>
              </p:grpSp>
              <p:sp>
                <p:nvSpPr>
                  <p:cNvPr id="810" name="TextBox 370"/>
                  <p:cNvSpPr txBox="1">
                    <a:spLocks noChangeArrowheads="1"/>
                  </p:cNvSpPr>
                  <p:nvPr/>
                </p:nvSpPr>
                <p:spPr bwMode="auto">
                  <a:xfrm>
                    <a:off x="5300542" y="4649959"/>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MQ</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811" name="TextBox 370"/>
                  <p:cNvSpPr txBox="1">
                    <a:spLocks noChangeArrowheads="1"/>
                  </p:cNvSpPr>
                  <p:nvPr/>
                </p:nvSpPr>
                <p:spPr bwMode="auto">
                  <a:xfrm>
                    <a:off x="5874062" y="5831479"/>
                    <a:ext cx="93472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ATG, Vignette,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Sharepoint</a:t>
                    </a:r>
                    <a:endParaRPr kumimoji="0" lang="en-US" sz="900" b="0" i="0" u="none" strike="noStrike" kern="0" cap="none" spc="0" normalizeH="0" baseline="0" noProof="0" dirty="0" smtClean="0">
                      <a:ln>
                        <a:noFill/>
                      </a:ln>
                      <a:solidFill>
                        <a:srgbClr val="000000"/>
                      </a:solidFill>
                      <a:effectLst/>
                      <a:uLnTx/>
                      <a:uFillTx/>
                      <a:ea typeface="ＭＳ Ｐゴシック"/>
                      <a:cs typeface="ＭＳ Ｐゴシック"/>
                    </a:endParaRPr>
                  </a:p>
                </p:txBody>
              </p:sp>
              <p:sp>
                <p:nvSpPr>
                  <p:cNvPr id="812" name="TextBox 370"/>
                  <p:cNvSpPr txBox="1">
                    <a:spLocks noChangeArrowheads="1"/>
                  </p:cNvSpPr>
                  <p:nvPr/>
                </p:nvSpPr>
                <p:spPr bwMode="auto">
                  <a:xfrm>
                    <a:off x="3469581" y="5733213"/>
                    <a:ext cx="762000" cy="3693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SQL Server</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813" name="TextBox 370"/>
                  <p:cNvSpPr txBox="1">
                    <a:spLocks noChangeArrowheads="1"/>
                  </p:cNvSpPr>
                  <p:nvPr/>
                </p:nvSpPr>
                <p:spPr bwMode="auto">
                  <a:xfrm>
                    <a:off x="6327262" y="4674319"/>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JBoss</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776" name="Group 775"/>
                <p:cNvGrpSpPr/>
                <p:nvPr/>
              </p:nvGrpSpPr>
              <p:grpSpPr>
                <a:xfrm>
                  <a:off x="3573057" y="1245495"/>
                  <a:ext cx="5147763" cy="1972283"/>
                  <a:chOff x="3573057" y="1245495"/>
                  <a:chExt cx="5147763" cy="1972283"/>
                </a:xfrm>
              </p:grpSpPr>
              <p:grpSp>
                <p:nvGrpSpPr>
                  <p:cNvPr id="782" name="Group 781"/>
                  <p:cNvGrpSpPr/>
                  <p:nvPr/>
                </p:nvGrpSpPr>
                <p:grpSpPr>
                  <a:xfrm>
                    <a:off x="3573057" y="1896257"/>
                    <a:ext cx="2040056" cy="1049038"/>
                    <a:chOff x="3573057" y="1896257"/>
                    <a:chExt cx="2040056" cy="1049038"/>
                  </a:xfrm>
                </p:grpSpPr>
                <p:grpSp>
                  <p:nvGrpSpPr>
                    <p:cNvPr id="800" name="Group 799"/>
                    <p:cNvGrpSpPr/>
                    <p:nvPr/>
                  </p:nvGrpSpPr>
                  <p:grpSpPr>
                    <a:xfrm>
                      <a:off x="3573057" y="2572844"/>
                      <a:ext cx="858694" cy="372451"/>
                      <a:chOff x="3777608" y="3695660"/>
                      <a:chExt cx="858694" cy="372451"/>
                    </a:xfrm>
                  </p:grpSpPr>
                  <p:pic>
                    <p:nvPicPr>
                      <p:cNvPr id="805" name="Picture 804"/>
                      <p:cNvPicPr>
                        <a:picLocks noChangeAspect="1"/>
                      </p:cNvPicPr>
                      <p:nvPr/>
                    </p:nvPicPr>
                    <p:blipFill>
                      <a:blip r:embed="rId5"/>
                      <a:stretch>
                        <a:fillRect/>
                      </a:stretch>
                    </p:blipFill>
                    <p:spPr>
                      <a:xfrm>
                        <a:off x="3777608" y="3695660"/>
                        <a:ext cx="635000" cy="190500"/>
                      </a:xfrm>
                      <a:prstGeom prst="rect">
                        <a:avLst/>
                      </a:prstGeom>
                    </p:spPr>
                  </p:pic>
                  <p:pic>
                    <p:nvPicPr>
                      <p:cNvPr id="806" name="Picture 805"/>
                      <p:cNvPicPr>
                        <a:picLocks noChangeAspect="1"/>
                      </p:cNvPicPr>
                      <p:nvPr/>
                    </p:nvPicPr>
                    <p:blipFill>
                      <a:blip r:embed="rId5"/>
                      <a:stretch>
                        <a:fillRect/>
                      </a:stretch>
                    </p:blipFill>
                    <p:spPr>
                      <a:xfrm>
                        <a:off x="3886239" y="3786720"/>
                        <a:ext cx="635000" cy="190500"/>
                      </a:xfrm>
                      <a:prstGeom prst="rect">
                        <a:avLst/>
                      </a:prstGeom>
                    </p:spPr>
                  </p:pic>
                  <p:pic>
                    <p:nvPicPr>
                      <p:cNvPr id="807" name="Picture 806"/>
                      <p:cNvPicPr>
                        <a:picLocks noChangeAspect="1"/>
                      </p:cNvPicPr>
                      <p:nvPr/>
                    </p:nvPicPr>
                    <p:blipFill>
                      <a:blip r:embed="rId5"/>
                      <a:stretch>
                        <a:fillRect/>
                      </a:stretch>
                    </p:blipFill>
                    <p:spPr>
                      <a:xfrm>
                        <a:off x="4001302" y="3877611"/>
                        <a:ext cx="635000" cy="190500"/>
                      </a:xfrm>
                      <a:prstGeom prst="rect">
                        <a:avLst/>
                      </a:prstGeom>
                    </p:spPr>
                  </p:pic>
                </p:grpSp>
                <p:grpSp>
                  <p:nvGrpSpPr>
                    <p:cNvPr id="801" name="Group 800"/>
                    <p:cNvGrpSpPr/>
                    <p:nvPr/>
                  </p:nvGrpSpPr>
                  <p:grpSpPr>
                    <a:xfrm>
                      <a:off x="4754419" y="1896257"/>
                      <a:ext cx="858694" cy="372451"/>
                      <a:chOff x="3777608" y="3695660"/>
                      <a:chExt cx="858694" cy="372451"/>
                    </a:xfrm>
                  </p:grpSpPr>
                  <p:pic>
                    <p:nvPicPr>
                      <p:cNvPr id="802" name="Picture 801"/>
                      <p:cNvPicPr>
                        <a:picLocks noChangeAspect="1"/>
                      </p:cNvPicPr>
                      <p:nvPr/>
                    </p:nvPicPr>
                    <p:blipFill>
                      <a:blip r:embed="rId5"/>
                      <a:stretch>
                        <a:fillRect/>
                      </a:stretch>
                    </p:blipFill>
                    <p:spPr>
                      <a:xfrm>
                        <a:off x="3777608" y="3695660"/>
                        <a:ext cx="635000" cy="190500"/>
                      </a:xfrm>
                      <a:prstGeom prst="rect">
                        <a:avLst/>
                      </a:prstGeom>
                    </p:spPr>
                  </p:pic>
                  <p:pic>
                    <p:nvPicPr>
                      <p:cNvPr id="803" name="Picture 802"/>
                      <p:cNvPicPr>
                        <a:picLocks noChangeAspect="1"/>
                      </p:cNvPicPr>
                      <p:nvPr/>
                    </p:nvPicPr>
                    <p:blipFill>
                      <a:blip r:embed="rId5"/>
                      <a:stretch>
                        <a:fillRect/>
                      </a:stretch>
                    </p:blipFill>
                    <p:spPr>
                      <a:xfrm>
                        <a:off x="3886239" y="3786720"/>
                        <a:ext cx="635000" cy="190500"/>
                      </a:xfrm>
                      <a:prstGeom prst="rect">
                        <a:avLst/>
                      </a:prstGeom>
                    </p:spPr>
                  </p:pic>
                  <p:pic>
                    <p:nvPicPr>
                      <p:cNvPr id="804" name="Picture 803"/>
                      <p:cNvPicPr>
                        <a:picLocks noChangeAspect="1"/>
                      </p:cNvPicPr>
                      <p:nvPr/>
                    </p:nvPicPr>
                    <p:blipFill>
                      <a:blip r:embed="rId5"/>
                      <a:stretch>
                        <a:fillRect/>
                      </a:stretch>
                    </p:blipFill>
                    <p:spPr>
                      <a:xfrm>
                        <a:off x="4001302" y="3877611"/>
                        <a:ext cx="635000" cy="190500"/>
                      </a:xfrm>
                      <a:prstGeom prst="rect">
                        <a:avLst/>
                      </a:prstGeom>
                    </p:spPr>
                  </p:pic>
                </p:grpSp>
              </p:grpSp>
              <p:sp>
                <p:nvSpPr>
                  <p:cNvPr id="783" name="TextBox 370"/>
                  <p:cNvSpPr txBox="1">
                    <a:spLocks noChangeArrowheads="1"/>
                  </p:cNvSpPr>
                  <p:nvPr/>
                </p:nvSpPr>
                <p:spPr bwMode="auto">
                  <a:xfrm>
                    <a:off x="3584062" y="2377447"/>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effectLst/>
                        <a:uLnTx/>
                        <a:uFillTx/>
                        <a:ea typeface="ＭＳ Ｐゴシック"/>
                        <a:cs typeface="ＭＳ Ｐゴシック"/>
                      </a:rPr>
                      <a:t>Tomcat</a:t>
                    </a:r>
                    <a:endParaRPr kumimoji="0" lang="en-US" sz="900" b="0" i="0" u="none" strike="noStrike" kern="0" cap="none" spc="0" normalizeH="0" baseline="0" noProof="0" dirty="0">
                      <a:ln>
                        <a:noFill/>
                      </a:ln>
                      <a:effectLst/>
                      <a:uLnTx/>
                      <a:uFillTx/>
                      <a:ea typeface="ＭＳ Ｐゴシック"/>
                      <a:cs typeface="ＭＳ Ｐゴシック"/>
                    </a:endParaRPr>
                  </a:p>
                </p:txBody>
              </p:sp>
              <p:sp>
                <p:nvSpPr>
                  <p:cNvPr id="784" name="TextBox 370"/>
                  <p:cNvSpPr txBox="1">
                    <a:spLocks noChangeArrowheads="1"/>
                  </p:cNvSpPr>
                  <p:nvPr/>
                </p:nvSpPr>
                <p:spPr bwMode="auto">
                  <a:xfrm>
                    <a:off x="4766040" y="1696342"/>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Tomcat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785" name="TextBox 370"/>
                  <p:cNvSpPr txBox="1">
                    <a:spLocks noChangeArrowheads="1"/>
                  </p:cNvSpPr>
                  <p:nvPr/>
                </p:nvSpPr>
                <p:spPr bwMode="auto">
                  <a:xfrm>
                    <a:off x="5258902" y="2488879"/>
                    <a:ext cx="1143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Mule, </a:t>
                    </a:r>
                    <a:r>
                      <a:rPr kumimoji="0" lang="en-US" sz="900" b="0" i="0" u="none" strike="noStrike" kern="0" cap="none" spc="0" normalizeH="0" baseline="0" noProof="0" dirty="0" err="1" smtClean="0">
                        <a:ln>
                          <a:noFill/>
                        </a:ln>
                        <a:solidFill>
                          <a:srgbClr val="000000"/>
                        </a:solidFill>
                        <a:effectLst/>
                        <a:uLnTx/>
                        <a:uFillTx/>
                        <a:ea typeface="ＭＳ Ｐゴシック"/>
                        <a:cs typeface="ＭＳ Ｐゴシック"/>
                      </a:rPr>
                      <a:t>Tibco</a:t>
                    </a: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 AG</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786" name="TextBox 370"/>
                  <p:cNvSpPr txBox="1">
                    <a:spLocks noChangeArrowheads="1"/>
                  </p:cNvSpPr>
                  <p:nvPr/>
                </p:nvSpPr>
                <p:spPr bwMode="auto">
                  <a:xfrm>
                    <a:off x="5300542" y="2738988"/>
                    <a:ext cx="943718"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ESB</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nvGrpSpPr>
                  <p:cNvPr id="787" name="Group 786"/>
                  <p:cNvGrpSpPr/>
                  <p:nvPr/>
                </p:nvGrpSpPr>
                <p:grpSpPr>
                  <a:xfrm>
                    <a:off x="6914808" y="1245495"/>
                    <a:ext cx="1806012" cy="1972283"/>
                    <a:chOff x="6914808" y="1245495"/>
                    <a:chExt cx="1806012" cy="1972283"/>
                  </a:xfrm>
                </p:grpSpPr>
                <p:grpSp>
                  <p:nvGrpSpPr>
                    <p:cNvPr id="790" name="Group 789"/>
                    <p:cNvGrpSpPr/>
                    <p:nvPr/>
                  </p:nvGrpSpPr>
                  <p:grpSpPr>
                    <a:xfrm>
                      <a:off x="6914808" y="1597484"/>
                      <a:ext cx="858694" cy="372451"/>
                      <a:chOff x="3777608" y="3695660"/>
                      <a:chExt cx="858694" cy="372451"/>
                    </a:xfrm>
                  </p:grpSpPr>
                  <p:pic>
                    <p:nvPicPr>
                      <p:cNvPr id="797" name="Picture 796"/>
                      <p:cNvPicPr>
                        <a:picLocks noChangeAspect="1"/>
                      </p:cNvPicPr>
                      <p:nvPr/>
                    </p:nvPicPr>
                    <p:blipFill>
                      <a:blip r:embed="rId5"/>
                      <a:stretch>
                        <a:fillRect/>
                      </a:stretch>
                    </p:blipFill>
                    <p:spPr>
                      <a:xfrm>
                        <a:off x="3777608" y="3695660"/>
                        <a:ext cx="635000" cy="190500"/>
                      </a:xfrm>
                      <a:prstGeom prst="rect">
                        <a:avLst/>
                      </a:prstGeom>
                    </p:spPr>
                  </p:pic>
                  <p:pic>
                    <p:nvPicPr>
                      <p:cNvPr id="798" name="Picture 797"/>
                      <p:cNvPicPr>
                        <a:picLocks noChangeAspect="1"/>
                      </p:cNvPicPr>
                      <p:nvPr/>
                    </p:nvPicPr>
                    <p:blipFill>
                      <a:blip r:embed="rId5"/>
                      <a:stretch>
                        <a:fillRect/>
                      </a:stretch>
                    </p:blipFill>
                    <p:spPr>
                      <a:xfrm>
                        <a:off x="3886239" y="3786720"/>
                        <a:ext cx="635000" cy="190500"/>
                      </a:xfrm>
                      <a:prstGeom prst="rect">
                        <a:avLst/>
                      </a:prstGeom>
                    </p:spPr>
                  </p:pic>
                  <p:pic>
                    <p:nvPicPr>
                      <p:cNvPr id="799" name="Picture 798"/>
                      <p:cNvPicPr>
                        <a:picLocks noChangeAspect="1"/>
                      </p:cNvPicPr>
                      <p:nvPr/>
                    </p:nvPicPr>
                    <p:blipFill>
                      <a:blip r:embed="rId5"/>
                      <a:stretch>
                        <a:fillRect/>
                      </a:stretch>
                    </p:blipFill>
                    <p:spPr>
                      <a:xfrm>
                        <a:off x="4001302" y="3877611"/>
                        <a:ext cx="635000" cy="190500"/>
                      </a:xfrm>
                      <a:prstGeom prst="rect">
                        <a:avLst/>
                      </a:prstGeom>
                    </p:spPr>
                  </p:pic>
                </p:grpSp>
                <p:grpSp>
                  <p:nvGrpSpPr>
                    <p:cNvPr id="791" name="Group 790"/>
                    <p:cNvGrpSpPr/>
                    <p:nvPr/>
                  </p:nvGrpSpPr>
                  <p:grpSpPr>
                    <a:xfrm>
                      <a:off x="7600608" y="2845327"/>
                      <a:ext cx="858694" cy="372451"/>
                      <a:chOff x="3777608" y="3695660"/>
                      <a:chExt cx="858694" cy="372451"/>
                    </a:xfrm>
                  </p:grpSpPr>
                  <p:pic>
                    <p:nvPicPr>
                      <p:cNvPr id="794" name="Picture 793"/>
                      <p:cNvPicPr>
                        <a:picLocks noChangeAspect="1"/>
                      </p:cNvPicPr>
                      <p:nvPr/>
                    </p:nvPicPr>
                    <p:blipFill>
                      <a:blip r:embed="rId5"/>
                      <a:stretch>
                        <a:fillRect/>
                      </a:stretch>
                    </p:blipFill>
                    <p:spPr>
                      <a:xfrm>
                        <a:off x="3777608" y="3695660"/>
                        <a:ext cx="635000" cy="190500"/>
                      </a:xfrm>
                      <a:prstGeom prst="rect">
                        <a:avLst/>
                      </a:prstGeom>
                    </p:spPr>
                  </p:pic>
                  <p:pic>
                    <p:nvPicPr>
                      <p:cNvPr id="795" name="Picture 794"/>
                      <p:cNvPicPr>
                        <a:picLocks noChangeAspect="1"/>
                      </p:cNvPicPr>
                      <p:nvPr/>
                    </p:nvPicPr>
                    <p:blipFill>
                      <a:blip r:embed="rId5"/>
                      <a:stretch>
                        <a:fillRect/>
                      </a:stretch>
                    </p:blipFill>
                    <p:spPr>
                      <a:xfrm>
                        <a:off x="3886239" y="3786720"/>
                        <a:ext cx="635000" cy="190500"/>
                      </a:xfrm>
                      <a:prstGeom prst="rect">
                        <a:avLst/>
                      </a:prstGeom>
                    </p:spPr>
                  </p:pic>
                  <p:pic>
                    <p:nvPicPr>
                      <p:cNvPr id="796" name="Picture 795"/>
                      <p:cNvPicPr>
                        <a:picLocks noChangeAspect="1"/>
                      </p:cNvPicPr>
                      <p:nvPr/>
                    </p:nvPicPr>
                    <p:blipFill>
                      <a:blip r:embed="rId5"/>
                      <a:stretch>
                        <a:fillRect/>
                      </a:stretch>
                    </p:blipFill>
                    <p:spPr>
                      <a:xfrm>
                        <a:off x="4001302" y="3877611"/>
                        <a:ext cx="635000" cy="190500"/>
                      </a:xfrm>
                      <a:prstGeom prst="rect">
                        <a:avLst/>
                      </a:prstGeom>
                    </p:spPr>
                  </p:pic>
                </p:grpSp>
                <p:pic>
                  <p:nvPicPr>
                    <p:cNvPr id="792" name="Picture 791"/>
                    <p:cNvPicPr>
                      <a:picLocks noChangeAspect="1"/>
                    </p:cNvPicPr>
                    <p:nvPr/>
                  </p:nvPicPr>
                  <p:blipFill>
                    <a:blip r:embed="rId3"/>
                    <a:stretch>
                      <a:fillRect/>
                    </a:stretch>
                  </p:blipFill>
                  <p:spPr>
                    <a:xfrm>
                      <a:off x="7628187" y="1245495"/>
                      <a:ext cx="392229" cy="331216"/>
                    </a:xfrm>
                    <a:prstGeom prst="rect">
                      <a:avLst/>
                    </a:prstGeom>
                  </p:spPr>
                </p:pic>
                <p:pic>
                  <p:nvPicPr>
                    <p:cNvPr id="793" name="Picture 792"/>
                    <p:cNvPicPr>
                      <a:picLocks noChangeAspect="1"/>
                    </p:cNvPicPr>
                    <p:nvPr/>
                  </p:nvPicPr>
                  <p:blipFill>
                    <a:blip r:embed="rId3"/>
                    <a:stretch>
                      <a:fillRect/>
                    </a:stretch>
                  </p:blipFill>
                  <p:spPr>
                    <a:xfrm>
                      <a:off x="8328591" y="2455148"/>
                      <a:ext cx="392229" cy="331216"/>
                    </a:xfrm>
                    <a:prstGeom prst="rect">
                      <a:avLst/>
                    </a:prstGeom>
                  </p:spPr>
                </p:pic>
              </p:grpSp>
              <p:sp>
                <p:nvSpPr>
                  <p:cNvPr id="788" name="TextBox 370"/>
                  <p:cNvSpPr txBox="1">
                    <a:spLocks noChangeArrowheads="1"/>
                  </p:cNvSpPr>
                  <p:nvPr/>
                </p:nvSpPr>
                <p:spPr bwMode="auto">
                  <a:xfrm>
                    <a:off x="7011502" y="1402963"/>
                    <a:ext cx="762000" cy="230832"/>
                  </a:xfrm>
                  <a:prstGeom prst="rect">
                    <a:avLst/>
                  </a:prstGeom>
                  <a:noFill/>
                  <a:ln w="9525">
                    <a:noFill/>
                    <a:miter lim="800000"/>
                    <a:headEnd/>
                    <a:tailEnd/>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.NET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
                <p:nvSpPr>
                  <p:cNvPr id="789" name="TextBox 370"/>
                  <p:cNvSpPr txBox="1">
                    <a:spLocks noChangeArrowheads="1"/>
                  </p:cNvSpPr>
                  <p:nvPr/>
                </p:nvSpPr>
                <p:spPr bwMode="auto">
                  <a:xfrm>
                    <a:off x="7600607" y="2639379"/>
                    <a:ext cx="597683"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Tomcat</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grpSp>
            <p:grpSp>
              <p:nvGrpSpPr>
                <p:cNvPr id="777" name="Group 776"/>
                <p:cNvGrpSpPr/>
                <p:nvPr/>
              </p:nvGrpSpPr>
              <p:grpSpPr>
                <a:xfrm>
                  <a:off x="2668102" y="2212419"/>
                  <a:ext cx="1926447" cy="1561926"/>
                  <a:chOff x="2668102" y="2212419"/>
                  <a:chExt cx="1926447" cy="1561926"/>
                </a:xfrm>
              </p:grpSpPr>
              <p:grpSp>
                <p:nvGrpSpPr>
                  <p:cNvPr id="778" name="Group 777"/>
                  <p:cNvGrpSpPr/>
                  <p:nvPr/>
                </p:nvGrpSpPr>
                <p:grpSpPr>
                  <a:xfrm>
                    <a:off x="2668102" y="2850045"/>
                    <a:ext cx="1128649" cy="924300"/>
                    <a:chOff x="2668102" y="2850045"/>
                    <a:chExt cx="1128649" cy="924300"/>
                  </a:xfrm>
                </p:grpSpPr>
                <p:cxnSp>
                  <p:nvCxnSpPr>
                    <p:cNvPr id="780" name="Straight Connector 309"/>
                    <p:cNvCxnSpPr>
                      <a:cxnSpLocks noChangeShapeType="1"/>
                      <a:endCxn id="807" idx="1"/>
                    </p:cNvCxnSpPr>
                    <p:nvPr/>
                  </p:nvCxnSpPr>
                  <p:spPr bwMode="auto">
                    <a:xfrm flipV="1">
                      <a:off x="2668102" y="2850045"/>
                      <a:ext cx="1128649" cy="924300"/>
                    </a:xfrm>
                    <a:prstGeom prst="line">
                      <a:avLst/>
                    </a:prstGeom>
                    <a:noFill/>
                    <a:ln w="9525" algn="ctr">
                      <a:solidFill>
                        <a:srgbClr val="6E6E6E"/>
                      </a:solidFill>
                      <a:round/>
                      <a:headEnd/>
                      <a:tailEnd/>
                    </a:ln>
                  </p:spPr>
                </p:cxnSp>
                <p:sp>
                  <p:nvSpPr>
                    <p:cNvPr id="781" name="Isosceles Triangle 780"/>
                    <p:cNvSpPr/>
                    <p:nvPr/>
                  </p:nvSpPr>
                  <p:spPr bwMode="auto">
                    <a:xfrm rot="13614900" flipV="1">
                      <a:off x="3371301" y="3101518"/>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sp>
                <p:nvSpPr>
                  <p:cNvPr id="779" name="Isosceles Triangle 778"/>
                  <p:cNvSpPr/>
                  <p:nvPr/>
                </p:nvSpPr>
                <p:spPr bwMode="auto">
                  <a:xfrm rot="14347607" flipV="1">
                    <a:off x="4495490" y="2265759"/>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grpSp>
          <p:cxnSp>
            <p:nvCxnSpPr>
              <p:cNvPr id="761" name="Straight Connector 309"/>
              <p:cNvCxnSpPr>
                <a:cxnSpLocks noChangeShapeType="1"/>
                <a:endCxn id="803" idx="1"/>
              </p:cNvCxnSpPr>
              <p:nvPr/>
            </p:nvCxnSpPr>
            <p:spPr bwMode="auto">
              <a:xfrm flipV="1">
                <a:off x="4173468" y="2082567"/>
                <a:ext cx="689582" cy="490278"/>
              </a:xfrm>
              <a:prstGeom prst="line">
                <a:avLst/>
              </a:prstGeom>
              <a:noFill/>
              <a:ln w="9525" algn="ctr">
                <a:solidFill>
                  <a:srgbClr val="6E6E6E"/>
                </a:solidFill>
                <a:round/>
                <a:headEnd/>
                <a:tailEnd/>
              </a:ln>
            </p:spPr>
          </p:cxnSp>
        </p:grpSp>
        <p:sp>
          <p:nvSpPr>
            <p:cNvPr id="759" name="Rectangle 758"/>
            <p:cNvSpPr/>
            <p:nvPr/>
          </p:nvSpPr>
          <p:spPr>
            <a:xfrm>
              <a:off x="4911474" y="4192787"/>
              <a:ext cx="657618" cy="338554"/>
            </a:xfrm>
            <a:prstGeom prst="rect">
              <a:avLst/>
            </a:prstGeom>
            <a:solidFill>
              <a:srgbClr val="FFFFFF"/>
            </a:solidFill>
            <a:ln>
              <a:noFill/>
            </a:ln>
            <a:effectLst/>
          </p:spPr>
          <p:txBody>
            <a:bodyPr wrap="square" lIns="91440" tIns="45720" rIns="91440" bIns="4572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spc="0" normalizeH="0" baseline="0" noProof="0" dirty="0" smtClean="0">
                  <a:ln w="9000" cmpd="sng">
                    <a:noFill/>
                    <a:prstDash val="solid"/>
                  </a:ln>
                  <a:solidFill>
                    <a:srgbClr val="FC7700"/>
                  </a:solidFill>
                  <a:effectLst/>
                  <a:uLnTx/>
                  <a:uFillTx/>
                </a:rPr>
                <a:t>SOA</a:t>
              </a:r>
              <a:endParaRPr kumimoji="0" lang="en-US" sz="1600" b="1" i="0" u="none" strike="noStrike" kern="0" spc="0" normalizeH="0" baseline="0" noProof="0" dirty="0">
                <a:ln w="9000" cmpd="sng">
                  <a:noFill/>
                  <a:prstDash val="solid"/>
                </a:ln>
                <a:solidFill>
                  <a:srgbClr val="FC7700"/>
                </a:solidFill>
                <a:effectLst/>
                <a:uLnTx/>
                <a:uFillTx/>
              </a:endParaRPr>
            </a:p>
          </p:txBody>
        </p:sp>
      </p:grpSp>
      <p:grpSp>
        <p:nvGrpSpPr>
          <p:cNvPr id="8" name="Group 7"/>
          <p:cNvGrpSpPr/>
          <p:nvPr/>
        </p:nvGrpSpPr>
        <p:grpSpPr>
          <a:xfrm>
            <a:off x="4002005" y="3122170"/>
            <a:ext cx="6104488" cy="2335760"/>
            <a:chOff x="4002005" y="3122170"/>
            <a:chExt cx="6104488" cy="2335760"/>
          </a:xfrm>
        </p:grpSpPr>
        <p:sp>
          <p:nvSpPr>
            <p:cNvPr id="853" name="Isosceles Triangle 852"/>
            <p:cNvSpPr/>
            <p:nvPr/>
          </p:nvSpPr>
          <p:spPr bwMode="auto">
            <a:xfrm rot="14152416" flipV="1">
              <a:off x="9090757" y="3864347"/>
              <a:ext cx="284663" cy="85397"/>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grpSp>
          <p:nvGrpSpPr>
            <p:cNvPr id="7" name="Group 6"/>
            <p:cNvGrpSpPr/>
            <p:nvPr/>
          </p:nvGrpSpPr>
          <p:grpSpPr>
            <a:xfrm>
              <a:off x="4002005" y="3122170"/>
              <a:ext cx="6104488" cy="2335760"/>
              <a:chOff x="4002005" y="3122170"/>
              <a:chExt cx="6104488" cy="2335760"/>
            </a:xfrm>
          </p:grpSpPr>
          <p:cxnSp>
            <p:nvCxnSpPr>
              <p:cNvPr id="850" name="Straight Connector 309"/>
              <p:cNvCxnSpPr>
                <a:cxnSpLocks noChangeShapeType="1"/>
              </p:cNvCxnSpPr>
              <p:nvPr/>
            </p:nvCxnSpPr>
            <p:spPr bwMode="auto">
              <a:xfrm>
                <a:off x="5103495" y="5320143"/>
                <a:ext cx="1481915" cy="8308"/>
              </a:xfrm>
              <a:prstGeom prst="line">
                <a:avLst/>
              </a:prstGeom>
              <a:noFill/>
              <a:ln w="38100" cap="rnd" cmpd="sng" algn="ctr">
                <a:solidFill>
                  <a:srgbClr val="D40000"/>
                </a:solidFill>
                <a:round/>
                <a:headEnd/>
                <a:tailEnd/>
              </a:ln>
            </p:spPr>
          </p:cxnSp>
          <p:cxnSp>
            <p:nvCxnSpPr>
              <p:cNvPr id="851" name="Straight Connector 309"/>
              <p:cNvCxnSpPr>
                <a:cxnSpLocks noChangeShapeType="1"/>
              </p:cNvCxnSpPr>
              <p:nvPr/>
            </p:nvCxnSpPr>
            <p:spPr bwMode="auto">
              <a:xfrm>
                <a:off x="4002005" y="5320143"/>
                <a:ext cx="1482490" cy="0"/>
              </a:xfrm>
              <a:prstGeom prst="line">
                <a:avLst/>
              </a:prstGeom>
              <a:noFill/>
              <a:ln w="38100" cap="rnd" cmpd="sng" algn="ctr">
                <a:solidFill>
                  <a:srgbClr val="D40000"/>
                </a:solidFill>
                <a:round/>
                <a:headEnd/>
                <a:tailEnd/>
              </a:ln>
            </p:spPr>
          </p:cxnSp>
          <p:cxnSp>
            <p:nvCxnSpPr>
              <p:cNvPr id="852" name="Straight Connector 309"/>
              <p:cNvCxnSpPr>
                <a:cxnSpLocks noChangeShapeType="1"/>
              </p:cNvCxnSpPr>
              <p:nvPr/>
            </p:nvCxnSpPr>
            <p:spPr bwMode="auto">
              <a:xfrm flipV="1">
                <a:off x="7208784" y="4539371"/>
                <a:ext cx="1066832" cy="702349"/>
              </a:xfrm>
              <a:prstGeom prst="line">
                <a:avLst/>
              </a:prstGeom>
              <a:noFill/>
              <a:ln w="38100" cap="rnd" cmpd="sng" algn="ctr">
                <a:solidFill>
                  <a:srgbClr val="D40000"/>
                </a:solidFill>
                <a:round/>
                <a:headEnd/>
                <a:tailEnd/>
              </a:ln>
            </p:spPr>
          </p:cxnSp>
          <p:sp>
            <p:nvSpPr>
              <p:cNvPr id="854" name="Isosceles Triangle 853"/>
              <p:cNvSpPr/>
              <p:nvPr/>
            </p:nvSpPr>
            <p:spPr bwMode="auto">
              <a:xfrm rot="13958193" flipV="1">
                <a:off x="7581601" y="4868235"/>
                <a:ext cx="254186" cy="76254"/>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855" name="Straight Connector 309"/>
              <p:cNvCxnSpPr>
                <a:cxnSpLocks noChangeShapeType="1"/>
              </p:cNvCxnSpPr>
              <p:nvPr/>
            </p:nvCxnSpPr>
            <p:spPr bwMode="auto">
              <a:xfrm flipV="1">
                <a:off x="10045943" y="3122170"/>
                <a:ext cx="60550" cy="200660"/>
              </a:xfrm>
              <a:prstGeom prst="line">
                <a:avLst/>
              </a:prstGeom>
              <a:noFill/>
              <a:ln w="38100" cap="rnd" cmpd="sng" algn="ctr">
                <a:solidFill>
                  <a:srgbClr val="D40000"/>
                </a:solidFill>
                <a:round/>
                <a:headEnd/>
                <a:tailEnd/>
              </a:ln>
            </p:spPr>
          </p:cxnSp>
          <p:sp>
            <p:nvSpPr>
              <p:cNvPr id="856" name="Isosceles Triangle 855"/>
              <p:cNvSpPr/>
              <p:nvPr/>
            </p:nvSpPr>
            <p:spPr bwMode="auto">
              <a:xfrm rot="16200000" flipV="1">
                <a:off x="5369170" y="5278810"/>
                <a:ext cx="275572" cy="82668"/>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849" name="Straight Connector 309"/>
              <p:cNvCxnSpPr>
                <a:cxnSpLocks noChangeShapeType="1"/>
              </p:cNvCxnSpPr>
              <p:nvPr/>
            </p:nvCxnSpPr>
            <p:spPr bwMode="auto">
              <a:xfrm flipV="1">
                <a:off x="8629195" y="3510838"/>
                <a:ext cx="1193336" cy="789910"/>
              </a:xfrm>
              <a:prstGeom prst="line">
                <a:avLst/>
              </a:prstGeom>
              <a:noFill/>
              <a:ln w="38100" cap="rnd" cmpd="sng" algn="ctr">
                <a:solidFill>
                  <a:srgbClr val="D40000"/>
                </a:solidFill>
                <a:round/>
                <a:headEnd/>
                <a:tailEnd/>
              </a:ln>
            </p:spPr>
          </p:cxnSp>
        </p:grpSp>
      </p:grpSp>
      <p:grpSp>
        <p:nvGrpSpPr>
          <p:cNvPr id="857" name="Group 856"/>
          <p:cNvGrpSpPr/>
          <p:nvPr/>
        </p:nvGrpSpPr>
        <p:grpSpPr>
          <a:xfrm>
            <a:off x="4184643" y="2878606"/>
            <a:ext cx="6593945" cy="4402952"/>
            <a:chOff x="1830814" y="1337703"/>
            <a:chExt cx="6593945" cy="4402952"/>
          </a:xfrm>
        </p:grpSpPr>
        <p:grpSp>
          <p:nvGrpSpPr>
            <p:cNvPr id="858" name="Group 857"/>
            <p:cNvGrpSpPr/>
            <p:nvPr/>
          </p:nvGrpSpPr>
          <p:grpSpPr>
            <a:xfrm>
              <a:off x="1830814" y="2957746"/>
              <a:ext cx="1143000" cy="1415730"/>
              <a:chOff x="1830814" y="2957746"/>
              <a:chExt cx="1143000" cy="1415730"/>
            </a:xfrm>
          </p:grpSpPr>
          <p:grpSp>
            <p:nvGrpSpPr>
              <p:cNvPr id="876" name="Group 875"/>
              <p:cNvGrpSpPr/>
              <p:nvPr/>
            </p:nvGrpSpPr>
            <p:grpSpPr>
              <a:xfrm>
                <a:off x="1830814" y="2957746"/>
                <a:ext cx="1143000" cy="1415730"/>
                <a:chOff x="1613520" y="2754870"/>
                <a:chExt cx="1143000" cy="1415730"/>
              </a:xfrm>
            </p:grpSpPr>
            <p:sp>
              <p:nvSpPr>
                <p:cNvPr id="882" name="Rectangle 881"/>
                <p:cNvSpPr/>
                <p:nvPr/>
              </p:nvSpPr>
              <p:spPr>
                <a:xfrm>
                  <a:off x="1651510" y="2754870"/>
                  <a:ext cx="1005604"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WEB 2.0</a:t>
                  </a:r>
                  <a:endParaRPr kumimoji="0" lang="en-US" sz="1800" b="1" i="0" u="none" strike="noStrike" kern="0" cap="all" spc="0" normalizeH="0" baseline="0" noProof="0" dirty="0">
                    <a:ln w="9000" cmpd="sng">
                      <a:noFill/>
                      <a:prstDash val="solid"/>
                    </a:ln>
                    <a:solidFill>
                      <a:srgbClr val="FC7700"/>
                    </a:solidFill>
                    <a:effectLst/>
                    <a:uLnTx/>
                    <a:uFillTx/>
                  </a:endParaRPr>
                </a:p>
              </p:txBody>
            </p:sp>
            <p:sp>
              <p:nvSpPr>
                <p:cNvPr id="883" name="TextBox 882"/>
                <p:cNvSpPr txBox="1"/>
                <p:nvPr/>
              </p:nvSpPr>
              <p:spPr>
                <a:xfrm>
                  <a:off x="1613520" y="3708935"/>
                  <a:ext cx="1143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Browser Logic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AJAX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Web Frameworks</a:t>
                  </a:r>
                </a:p>
              </p:txBody>
            </p:sp>
          </p:grpSp>
          <p:grpSp>
            <p:nvGrpSpPr>
              <p:cNvPr id="877" name="Group 876"/>
              <p:cNvGrpSpPr/>
              <p:nvPr/>
            </p:nvGrpSpPr>
            <p:grpSpPr>
              <a:xfrm>
                <a:off x="1893720" y="3490059"/>
                <a:ext cx="976900" cy="463332"/>
                <a:chOff x="1893720" y="3490059"/>
                <a:chExt cx="976900" cy="463332"/>
              </a:xfrm>
            </p:grpSpPr>
            <p:pic>
              <p:nvPicPr>
                <p:cNvPr id="878" name="Picture 877"/>
                <p:cNvPicPr>
                  <a:picLocks noChangeAspect="1"/>
                </p:cNvPicPr>
                <p:nvPr/>
              </p:nvPicPr>
              <p:blipFill>
                <a:blip r:embed="rId5"/>
                <a:stretch>
                  <a:fillRect/>
                </a:stretch>
              </p:blipFill>
              <p:spPr>
                <a:xfrm>
                  <a:off x="1893720" y="3490059"/>
                  <a:ext cx="635000" cy="190500"/>
                </a:xfrm>
                <a:prstGeom prst="rect">
                  <a:avLst/>
                </a:prstGeom>
              </p:spPr>
            </p:pic>
            <p:pic>
              <p:nvPicPr>
                <p:cNvPr id="879" name="Picture 878"/>
                <p:cNvPicPr>
                  <a:picLocks noChangeAspect="1"/>
                </p:cNvPicPr>
                <p:nvPr/>
              </p:nvPicPr>
              <p:blipFill>
                <a:blip r:embed="rId5"/>
                <a:stretch>
                  <a:fillRect/>
                </a:stretch>
              </p:blipFill>
              <p:spPr>
                <a:xfrm>
                  <a:off x="2002351" y="3581119"/>
                  <a:ext cx="635000" cy="190500"/>
                </a:xfrm>
                <a:prstGeom prst="rect">
                  <a:avLst/>
                </a:prstGeom>
              </p:spPr>
            </p:pic>
            <p:pic>
              <p:nvPicPr>
                <p:cNvPr id="880" name="Picture 879"/>
                <p:cNvPicPr>
                  <a:picLocks noChangeAspect="1"/>
                </p:cNvPicPr>
                <p:nvPr/>
              </p:nvPicPr>
              <p:blipFill>
                <a:blip r:embed="rId5"/>
                <a:stretch>
                  <a:fillRect/>
                </a:stretch>
              </p:blipFill>
              <p:spPr>
                <a:xfrm>
                  <a:off x="2117414" y="3672010"/>
                  <a:ext cx="635000" cy="190500"/>
                </a:xfrm>
                <a:prstGeom prst="rect">
                  <a:avLst/>
                </a:prstGeom>
              </p:spPr>
            </p:pic>
            <p:pic>
              <p:nvPicPr>
                <p:cNvPr id="881" name="Picture 880"/>
                <p:cNvPicPr>
                  <a:picLocks noChangeAspect="1"/>
                </p:cNvPicPr>
                <p:nvPr/>
              </p:nvPicPr>
              <p:blipFill>
                <a:blip r:embed="rId5"/>
                <a:stretch>
                  <a:fillRect/>
                </a:stretch>
              </p:blipFill>
              <p:spPr>
                <a:xfrm>
                  <a:off x="2235620" y="3762891"/>
                  <a:ext cx="635000" cy="190500"/>
                </a:xfrm>
                <a:prstGeom prst="rect">
                  <a:avLst/>
                </a:prstGeom>
              </p:spPr>
            </p:pic>
          </p:grpSp>
        </p:grpSp>
        <p:grpSp>
          <p:nvGrpSpPr>
            <p:cNvPr id="859" name="Group 858"/>
            <p:cNvGrpSpPr/>
            <p:nvPr/>
          </p:nvGrpSpPr>
          <p:grpSpPr>
            <a:xfrm>
              <a:off x="2259364" y="1337703"/>
              <a:ext cx="6165395" cy="4402952"/>
              <a:chOff x="2259364" y="1337703"/>
              <a:chExt cx="6165395" cy="4402952"/>
            </a:xfrm>
          </p:grpSpPr>
          <p:grpSp>
            <p:nvGrpSpPr>
              <p:cNvPr id="860" name="Group 859"/>
              <p:cNvGrpSpPr/>
              <p:nvPr/>
            </p:nvGrpSpPr>
            <p:grpSpPr>
              <a:xfrm>
                <a:off x="2259364" y="1337703"/>
                <a:ext cx="6165395" cy="4402952"/>
                <a:chOff x="2258262" y="1134824"/>
                <a:chExt cx="6165395" cy="4402952"/>
              </a:xfrm>
            </p:grpSpPr>
            <p:sp>
              <p:nvSpPr>
                <p:cNvPr id="869" name="TextBox 868"/>
                <p:cNvSpPr txBox="1"/>
                <p:nvPr/>
              </p:nvSpPr>
              <p:spPr>
                <a:xfrm>
                  <a:off x="3115560" y="4674120"/>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4.0</a:t>
                  </a:r>
                </a:p>
              </p:txBody>
            </p:sp>
            <p:sp>
              <p:nvSpPr>
                <p:cNvPr id="870" name="Rectangle 869"/>
                <p:cNvSpPr/>
                <p:nvPr/>
              </p:nvSpPr>
              <p:spPr>
                <a:xfrm>
                  <a:off x="2258262" y="4785241"/>
                  <a:ext cx="811640"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AGILE</a:t>
                  </a:r>
                  <a:endParaRPr lang="en-US" b="1" kern="0" cap="all" dirty="0">
                    <a:ln w="9000" cmpd="sng">
                      <a:noFill/>
                      <a:prstDash val="solid"/>
                    </a:ln>
                    <a:solidFill>
                      <a:srgbClr val="FC7700"/>
                    </a:solidFill>
                  </a:endParaRPr>
                </a:p>
              </p:txBody>
            </p:sp>
            <p:sp>
              <p:nvSpPr>
                <p:cNvPr id="871" name="TextBox 870"/>
                <p:cNvSpPr txBox="1"/>
                <p:nvPr/>
              </p:nvSpPr>
              <p:spPr>
                <a:xfrm>
                  <a:off x="5218239" y="1134824"/>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1.23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1.5</a:t>
                  </a:r>
                </a:p>
              </p:txBody>
            </p:sp>
            <p:sp>
              <p:nvSpPr>
                <p:cNvPr id="872" name="TextBox 871"/>
                <p:cNvSpPr txBox="1"/>
                <p:nvPr/>
              </p:nvSpPr>
              <p:spPr>
                <a:xfrm>
                  <a:off x="7585457" y="3185292"/>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4.6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5.0</a:t>
                  </a:r>
                </a:p>
              </p:txBody>
            </p:sp>
            <p:sp>
              <p:nvSpPr>
                <p:cNvPr id="873" name="TextBox 872"/>
                <p:cNvSpPr txBox="1"/>
                <p:nvPr/>
              </p:nvSpPr>
              <p:spPr>
                <a:xfrm>
                  <a:off x="2869518" y="2195117"/>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2.6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3.0</a:t>
                  </a:r>
                </a:p>
              </p:txBody>
            </p:sp>
            <p:sp>
              <p:nvSpPr>
                <p:cNvPr id="874" name="TextBox 873"/>
                <p:cNvSpPr txBox="1"/>
                <p:nvPr/>
              </p:nvSpPr>
              <p:spPr>
                <a:xfrm>
                  <a:off x="3671760" y="3580304"/>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2.0</a:t>
                  </a:r>
                </a:p>
              </p:txBody>
            </p:sp>
            <p:sp>
              <p:nvSpPr>
                <p:cNvPr id="875" name="TextBox 874"/>
                <p:cNvSpPr txBox="1"/>
                <p:nvPr/>
              </p:nvSpPr>
              <p:spPr>
                <a:xfrm>
                  <a:off x="6400800" y="4953000"/>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2.0</a:t>
                  </a:r>
                </a:p>
              </p:txBody>
            </p:sp>
          </p:grpSp>
          <p:grpSp>
            <p:nvGrpSpPr>
              <p:cNvPr id="861" name="Group 860"/>
              <p:cNvGrpSpPr/>
              <p:nvPr/>
            </p:nvGrpSpPr>
            <p:grpSpPr>
              <a:xfrm>
                <a:off x="3573057" y="2572844"/>
                <a:ext cx="858694" cy="372451"/>
                <a:chOff x="3777608" y="3695660"/>
                <a:chExt cx="858694" cy="372451"/>
              </a:xfrm>
            </p:grpSpPr>
            <p:pic>
              <p:nvPicPr>
                <p:cNvPr id="866" name="Picture 865"/>
                <p:cNvPicPr>
                  <a:picLocks noChangeAspect="1"/>
                </p:cNvPicPr>
                <p:nvPr/>
              </p:nvPicPr>
              <p:blipFill>
                <a:blip r:embed="rId5"/>
                <a:stretch>
                  <a:fillRect/>
                </a:stretch>
              </p:blipFill>
              <p:spPr>
                <a:xfrm>
                  <a:off x="3777608" y="3695660"/>
                  <a:ext cx="635000" cy="190500"/>
                </a:xfrm>
                <a:prstGeom prst="rect">
                  <a:avLst/>
                </a:prstGeom>
              </p:spPr>
            </p:pic>
            <p:pic>
              <p:nvPicPr>
                <p:cNvPr id="867" name="Picture 866"/>
                <p:cNvPicPr>
                  <a:picLocks noChangeAspect="1"/>
                </p:cNvPicPr>
                <p:nvPr/>
              </p:nvPicPr>
              <p:blipFill>
                <a:blip r:embed="rId5"/>
                <a:stretch>
                  <a:fillRect/>
                </a:stretch>
              </p:blipFill>
              <p:spPr>
                <a:xfrm>
                  <a:off x="3886239" y="3786720"/>
                  <a:ext cx="635000" cy="190500"/>
                </a:xfrm>
                <a:prstGeom prst="rect">
                  <a:avLst/>
                </a:prstGeom>
              </p:spPr>
            </p:pic>
            <p:pic>
              <p:nvPicPr>
                <p:cNvPr id="868" name="Picture 867"/>
                <p:cNvPicPr>
                  <a:picLocks noChangeAspect="1"/>
                </p:cNvPicPr>
                <p:nvPr/>
              </p:nvPicPr>
              <p:blipFill>
                <a:blip r:embed="rId5"/>
                <a:stretch>
                  <a:fillRect/>
                </a:stretch>
              </p:blipFill>
              <p:spPr>
                <a:xfrm>
                  <a:off x="4001302" y="3877611"/>
                  <a:ext cx="635000" cy="190500"/>
                </a:xfrm>
                <a:prstGeom prst="rect">
                  <a:avLst/>
                </a:prstGeom>
              </p:spPr>
            </p:pic>
          </p:grpSp>
          <p:grpSp>
            <p:nvGrpSpPr>
              <p:cNvPr id="862" name="Group 861"/>
              <p:cNvGrpSpPr/>
              <p:nvPr/>
            </p:nvGrpSpPr>
            <p:grpSpPr>
              <a:xfrm>
                <a:off x="4754419" y="1896257"/>
                <a:ext cx="858694" cy="372451"/>
                <a:chOff x="3777608" y="3695660"/>
                <a:chExt cx="858694" cy="372451"/>
              </a:xfrm>
            </p:grpSpPr>
            <p:pic>
              <p:nvPicPr>
                <p:cNvPr id="863" name="Picture 862"/>
                <p:cNvPicPr>
                  <a:picLocks noChangeAspect="1"/>
                </p:cNvPicPr>
                <p:nvPr/>
              </p:nvPicPr>
              <p:blipFill>
                <a:blip r:embed="rId5"/>
                <a:stretch>
                  <a:fillRect/>
                </a:stretch>
              </p:blipFill>
              <p:spPr>
                <a:xfrm>
                  <a:off x="3777608" y="3695660"/>
                  <a:ext cx="635000" cy="190500"/>
                </a:xfrm>
                <a:prstGeom prst="rect">
                  <a:avLst/>
                </a:prstGeom>
              </p:spPr>
            </p:pic>
            <p:pic>
              <p:nvPicPr>
                <p:cNvPr id="864" name="Picture 863"/>
                <p:cNvPicPr>
                  <a:picLocks noChangeAspect="1"/>
                </p:cNvPicPr>
                <p:nvPr/>
              </p:nvPicPr>
              <p:blipFill>
                <a:blip r:embed="rId5"/>
                <a:stretch>
                  <a:fillRect/>
                </a:stretch>
              </p:blipFill>
              <p:spPr>
                <a:xfrm>
                  <a:off x="3886239" y="3786720"/>
                  <a:ext cx="635000" cy="190500"/>
                </a:xfrm>
                <a:prstGeom prst="rect">
                  <a:avLst/>
                </a:prstGeom>
              </p:spPr>
            </p:pic>
            <p:pic>
              <p:nvPicPr>
                <p:cNvPr id="865" name="Picture 864"/>
                <p:cNvPicPr>
                  <a:picLocks noChangeAspect="1"/>
                </p:cNvPicPr>
                <p:nvPr/>
              </p:nvPicPr>
              <p:blipFill>
                <a:blip r:embed="rId5"/>
                <a:stretch>
                  <a:fillRect/>
                </a:stretch>
              </p:blipFill>
              <p:spPr>
                <a:xfrm>
                  <a:off x="4001302" y="3877611"/>
                  <a:ext cx="635000" cy="190500"/>
                </a:xfrm>
                <a:prstGeom prst="rect">
                  <a:avLst/>
                </a:prstGeom>
              </p:spPr>
            </p:pic>
          </p:grpSp>
        </p:grpSp>
      </p:grpSp>
    </p:spTree>
    <p:extLst>
      <p:ext uri="{BB962C8B-B14F-4D97-AF65-F5344CB8AC3E}">
        <p14:creationId xmlns:p14="http://schemas.microsoft.com/office/powerpoint/2010/main" val="39556167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2000"/>
                                        <p:tgtEl>
                                          <p:spTgt spid="735"/>
                                        </p:tgtEl>
                                      </p:cBhvr>
                                    </p:animEffect>
                                    <p:set>
                                      <p:cBhvr>
                                        <p:cTn id="7" dur="1" fill="hold">
                                          <p:stCondLst>
                                            <p:cond delay="1999"/>
                                          </p:stCondLst>
                                        </p:cTn>
                                        <p:tgtEl>
                                          <p:spTgt spid="735"/>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757"/>
                                        </p:tgtEl>
                                        <p:attrNameLst>
                                          <p:attrName>style.visibility</p:attrName>
                                        </p:attrNameLst>
                                      </p:cBhvr>
                                      <p:to>
                                        <p:strVal val="visible"/>
                                      </p:to>
                                    </p:set>
                                    <p:animEffect transition="in" filter="dissolve">
                                      <p:cBhvr>
                                        <p:cTn id="10" dur="2000"/>
                                        <p:tgtEl>
                                          <p:spTgt spid="757"/>
                                        </p:tgtEl>
                                      </p:cBhvr>
                                    </p:animEffect>
                                  </p:childTnLst>
                                </p:cTn>
                              </p:par>
                              <p:par>
                                <p:cTn id="11" presetID="9" presetClass="entr" presetSubtype="0" fill="hold" nodeType="withEffect">
                                  <p:stCondLst>
                                    <p:cond delay="0"/>
                                  </p:stCondLst>
                                  <p:childTnLst>
                                    <p:set>
                                      <p:cBhvr>
                                        <p:cTn id="12" dur="1" fill="hold">
                                          <p:stCondLst>
                                            <p:cond delay="0"/>
                                          </p:stCondLst>
                                        </p:cTn>
                                        <p:tgtEl>
                                          <p:spTgt spid="698"/>
                                        </p:tgtEl>
                                        <p:attrNameLst>
                                          <p:attrName>style.visibility</p:attrName>
                                        </p:attrNameLst>
                                      </p:cBhvr>
                                      <p:to>
                                        <p:strVal val="visible"/>
                                      </p:to>
                                    </p:set>
                                    <p:animEffect transition="in" filter="dissolve">
                                      <p:cBhvr>
                                        <p:cTn id="13" dur="2000"/>
                                        <p:tgtEl>
                                          <p:spTgt spid="698"/>
                                        </p:tgtEl>
                                      </p:cBhvr>
                                    </p:animEffect>
                                  </p:childTnLst>
                                </p:cTn>
                              </p:par>
                              <p:par>
                                <p:cTn id="14" presetID="9" presetClass="entr" presetSubtype="0" fill="hold" nodeType="withEffect">
                                  <p:stCondLst>
                                    <p:cond delay="0"/>
                                  </p:stCondLst>
                                  <p:childTnLst>
                                    <p:set>
                                      <p:cBhvr>
                                        <p:cTn id="15" dur="1" fill="hold">
                                          <p:stCondLst>
                                            <p:cond delay="0"/>
                                          </p:stCondLst>
                                        </p:cTn>
                                        <p:tgtEl>
                                          <p:spTgt spid="857"/>
                                        </p:tgtEl>
                                        <p:attrNameLst>
                                          <p:attrName>style.visibility</p:attrName>
                                        </p:attrNameLst>
                                      </p:cBhvr>
                                      <p:to>
                                        <p:strVal val="visible"/>
                                      </p:to>
                                    </p:set>
                                    <p:animEffect transition="in" filter="dissolve">
                                      <p:cBhvr>
                                        <p:cTn id="16" dur="2000"/>
                                        <p:tgtEl>
                                          <p:spTgt spid="857"/>
                                        </p:tgtEl>
                                      </p:cBhvr>
                                    </p:animEffect>
                                  </p:childTnLst>
                                </p:cTn>
                              </p:par>
                              <p:par>
                                <p:cTn id="17" presetID="9"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2000"/>
                                        <p:tgtEl>
                                          <p:spTgt spid="8"/>
                                        </p:tgtEl>
                                      </p:cBhvr>
                                    </p:animEffect>
                                  </p:childTnLst>
                                </p:cTn>
                              </p:par>
                              <p:par>
                                <p:cTn id="20" presetID="9" presetClass="entr" presetSubtype="0" fill="hold" nodeType="withEffect">
                                  <p:stCondLst>
                                    <p:cond delay="0"/>
                                  </p:stCondLst>
                                  <p:childTnLst>
                                    <p:set>
                                      <p:cBhvr>
                                        <p:cTn id="21" dur="1" fill="hold">
                                          <p:stCondLst>
                                            <p:cond delay="0"/>
                                          </p:stCondLst>
                                        </p:cTn>
                                        <p:tgtEl>
                                          <p:spTgt spid="716"/>
                                        </p:tgtEl>
                                        <p:attrNameLst>
                                          <p:attrName>style.visibility</p:attrName>
                                        </p:attrNameLst>
                                      </p:cBhvr>
                                      <p:to>
                                        <p:strVal val="visible"/>
                                      </p:to>
                                    </p:set>
                                    <p:animEffect transition="in" filter="dissolve">
                                      <p:cBhvr>
                                        <p:cTn id="22" dur="2000"/>
                                        <p:tgtEl>
                                          <p:spTgt spid="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Wave 225"/>
          <p:cNvSpPr/>
          <p:nvPr/>
        </p:nvSpPr>
        <p:spPr>
          <a:xfrm>
            <a:off x="1819210" y="2844800"/>
            <a:ext cx="2930590" cy="5598450"/>
          </a:xfrm>
          <a:prstGeom prst="wave">
            <a:avLst>
              <a:gd name="adj1" fmla="val 5085"/>
              <a:gd name="adj2" fmla="val 0"/>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Requests</a:t>
            </a:r>
            <a:endParaRPr lang="en-US" sz="1600" dirty="0"/>
          </a:p>
        </p:txBody>
      </p:sp>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 </a:t>
            </a:r>
            <a:r>
              <a:rPr lang="en-US" sz="4800" dirty="0" smtClean="0">
                <a:latin typeface="Arial" charset="0"/>
              </a:rPr>
              <a:t>to identify Business Transactions …</a:t>
            </a:r>
            <a:endParaRPr lang="en-US" sz="4800" dirty="0">
              <a:latin typeface="Arial" charset="0"/>
            </a:endParaRPr>
          </a:p>
        </p:txBody>
      </p:sp>
      <p:cxnSp>
        <p:nvCxnSpPr>
          <p:cNvPr id="189" name="Straight Arrow Connector 188"/>
          <p:cNvCxnSpPr/>
          <p:nvPr/>
        </p:nvCxnSpPr>
        <p:spPr>
          <a:xfrm>
            <a:off x="2130425" y="3830576"/>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0" name="Straight Arrow Connector 189"/>
          <p:cNvCxnSpPr/>
          <p:nvPr/>
        </p:nvCxnSpPr>
        <p:spPr>
          <a:xfrm>
            <a:off x="2130425" y="411176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1" name="Straight Arrow Connector 190"/>
          <p:cNvCxnSpPr/>
          <p:nvPr/>
        </p:nvCxnSpPr>
        <p:spPr>
          <a:xfrm>
            <a:off x="2130425" y="439573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2" name="Straight Arrow Connector 191"/>
          <p:cNvCxnSpPr/>
          <p:nvPr/>
        </p:nvCxnSpPr>
        <p:spPr>
          <a:xfrm>
            <a:off x="2130425" y="4684005"/>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3" name="Straight Arrow Connector 192"/>
          <p:cNvCxnSpPr/>
          <p:nvPr/>
        </p:nvCxnSpPr>
        <p:spPr>
          <a:xfrm>
            <a:off x="2130425" y="4984904"/>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4" name="Straight Arrow Connector 193"/>
          <p:cNvCxnSpPr/>
          <p:nvPr/>
        </p:nvCxnSpPr>
        <p:spPr>
          <a:xfrm>
            <a:off x="2130425" y="5283029"/>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5" name="Straight Arrow Connector 194"/>
          <p:cNvCxnSpPr/>
          <p:nvPr/>
        </p:nvCxnSpPr>
        <p:spPr>
          <a:xfrm>
            <a:off x="2130425" y="558392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6" name="Straight Arrow Connector 195"/>
          <p:cNvCxnSpPr/>
          <p:nvPr/>
        </p:nvCxnSpPr>
        <p:spPr>
          <a:xfrm>
            <a:off x="2130425" y="5885231"/>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7" name="Straight Arrow Connector 196"/>
          <p:cNvCxnSpPr/>
          <p:nvPr/>
        </p:nvCxnSpPr>
        <p:spPr>
          <a:xfrm>
            <a:off x="2130425" y="6169197"/>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8" name="Straight Arrow Connector 197"/>
          <p:cNvCxnSpPr/>
          <p:nvPr/>
        </p:nvCxnSpPr>
        <p:spPr>
          <a:xfrm>
            <a:off x="2130425" y="646732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9" name="Straight Arrow Connector 198"/>
          <p:cNvCxnSpPr/>
          <p:nvPr/>
        </p:nvCxnSpPr>
        <p:spPr>
          <a:xfrm>
            <a:off x="2130425" y="6768221"/>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0" name="Straight Arrow Connector 199"/>
          <p:cNvCxnSpPr/>
          <p:nvPr/>
        </p:nvCxnSpPr>
        <p:spPr>
          <a:xfrm>
            <a:off x="2130425" y="705649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1" name="Straight Arrow Connector 200"/>
          <p:cNvCxnSpPr/>
          <p:nvPr/>
        </p:nvCxnSpPr>
        <p:spPr>
          <a:xfrm>
            <a:off x="2130425" y="7374325"/>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2" name="Straight Arrow Connector 201"/>
          <p:cNvCxnSpPr/>
          <p:nvPr/>
        </p:nvCxnSpPr>
        <p:spPr>
          <a:xfrm>
            <a:off x="2130425" y="7655517"/>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4" name="Rectangle 203"/>
          <p:cNvSpPr/>
          <p:nvPr/>
        </p:nvSpPr>
        <p:spPr>
          <a:xfrm>
            <a:off x="5194941" y="3454866"/>
            <a:ext cx="2260707" cy="4563859"/>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
            </a:r>
            <a:br>
              <a:rPr lang="en-US" sz="1600" dirty="0" smtClean="0"/>
            </a:br>
            <a:r>
              <a:rPr lang="en-US" sz="1600" dirty="0" smtClean="0"/>
              <a:t>Agent</a:t>
            </a:r>
          </a:p>
          <a:p>
            <a:pPr algn="ctr"/>
            <a:endParaRPr lang="en-US" sz="1600" dirty="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smtClean="0"/>
          </a:p>
          <a:p>
            <a:pPr algn="ctr"/>
            <a:r>
              <a:rPr lang="en-US" sz="1600" dirty="0" smtClean="0"/>
              <a:t>Transaction Identification Engine</a:t>
            </a:r>
            <a:endParaRPr lang="en-US" sz="1600" dirty="0"/>
          </a:p>
        </p:txBody>
      </p:sp>
      <p:sp>
        <p:nvSpPr>
          <p:cNvPr id="205" name="Rounded Rectangle 204"/>
          <p:cNvSpPr/>
          <p:nvPr/>
        </p:nvSpPr>
        <p:spPr>
          <a:xfrm>
            <a:off x="5467766" y="4428072"/>
            <a:ext cx="1674597" cy="9071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Auto Discovery</a:t>
            </a:r>
            <a:endParaRPr lang="en-US" sz="1600" dirty="0"/>
          </a:p>
        </p:txBody>
      </p:sp>
      <p:sp>
        <p:nvSpPr>
          <p:cNvPr id="206" name="Rounded Rectangle 205"/>
          <p:cNvSpPr/>
          <p:nvPr/>
        </p:nvSpPr>
        <p:spPr>
          <a:xfrm>
            <a:off x="5458981" y="6335031"/>
            <a:ext cx="1674597" cy="90718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Custom Rules.</a:t>
            </a:r>
            <a:endParaRPr lang="en-US" sz="1600" dirty="0"/>
          </a:p>
        </p:txBody>
      </p:sp>
      <p:sp>
        <p:nvSpPr>
          <p:cNvPr id="209" name="Wave 208"/>
          <p:cNvSpPr/>
          <p:nvPr/>
        </p:nvSpPr>
        <p:spPr>
          <a:xfrm>
            <a:off x="7661210" y="3471340"/>
            <a:ext cx="2651609" cy="1796910"/>
          </a:xfrm>
          <a:prstGeom prst="wave">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Checkout.</a:t>
            </a:r>
            <a:endParaRPr lang="en-US" sz="1600" dirty="0"/>
          </a:p>
        </p:txBody>
      </p:sp>
      <p:sp>
        <p:nvSpPr>
          <p:cNvPr id="210" name="Wave 209"/>
          <p:cNvSpPr/>
          <p:nvPr/>
        </p:nvSpPr>
        <p:spPr>
          <a:xfrm>
            <a:off x="7665124" y="4995341"/>
            <a:ext cx="2664630" cy="1801072"/>
          </a:xfrm>
          <a:prstGeom prst="wave">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AddToCart.</a:t>
            </a:r>
            <a:endParaRPr lang="en-US" sz="1600" dirty="0"/>
          </a:p>
        </p:txBody>
      </p:sp>
      <p:sp>
        <p:nvSpPr>
          <p:cNvPr id="211" name="Wave 210"/>
          <p:cNvSpPr/>
          <p:nvPr/>
        </p:nvSpPr>
        <p:spPr>
          <a:xfrm>
            <a:off x="7661206" y="6536274"/>
            <a:ext cx="2702416" cy="1761065"/>
          </a:xfrm>
          <a:prstGeom prst="wave">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1600" dirty="0" smtClean="0"/>
              <a:t>ViewCart.</a:t>
            </a:r>
            <a:endParaRPr lang="en-US" sz="1600" dirty="0"/>
          </a:p>
        </p:txBody>
      </p:sp>
      <p:cxnSp>
        <p:nvCxnSpPr>
          <p:cNvPr id="212" name="Straight Arrow Connector 211"/>
          <p:cNvCxnSpPr/>
          <p:nvPr/>
        </p:nvCxnSpPr>
        <p:spPr>
          <a:xfrm>
            <a:off x="7761996" y="425523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3" name="Straight Arrow Connector 212"/>
          <p:cNvCxnSpPr/>
          <p:nvPr/>
        </p:nvCxnSpPr>
        <p:spPr>
          <a:xfrm>
            <a:off x="7761996" y="448635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4" name="Straight Arrow Connector 213"/>
          <p:cNvCxnSpPr/>
          <p:nvPr/>
        </p:nvCxnSpPr>
        <p:spPr>
          <a:xfrm>
            <a:off x="7761996" y="4706688"/>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6" name="Straight Arrow Connector 215"/>
          <p:cNvCxnSpPr/>
          <p:nvPr/>
        </p:nvCxnSpPr>
        <p:spPr>
          <a:xfrm>
            <a:off x="7761996" y="586009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7" name="Straight Arrow Connector 216"/>
          <p:cNvCxnSpPr/>
          <p:nvPr/>
        </p:nvCxnSpPr>
        <p:spPr>
          <a:xfrm>
            <a:off x="7761996" y="6074272"/>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8" name="Straight Arrow Connector 217"/>
          <p:cNvCxnSpPr/>
          <p:nvPr/>
        </p:nvCxnSpPr>
        <p:spPr>
          <a:xfrm>
            <a:off x="7761996" y="6260743"/>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0" name="Straight Arrow Connector 219"/>
          <p:cNvCxnSpPr/>
          <p:nvPr/>
        </p:nvCxnSpPr>
        <p:spPr>
          <a:xfrm>
            <a:off x="7761996" y="7302691"/>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1" name="Straight Arrow Connector 220"/>
          <p:cNvCxnSpPr/>
          <p:nvPr/>
        </p:nvCxnSpPr>
        <p:spPr>
          <a:xfrm>
            <a:off x="7761996" y="7533804"/>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2" name="Straight Arrow Connector 221"/>
          <p:cNvCxnSpPr/>
          <p:nvPr/>
        </p:nvCxnSpPr>
        <p:spPr>
          <a:xfrm>
            <a:off x="7761996" y="7754140"/>
            <a:ext cx="2428167"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3" name="Text Placeholder 2"/>
          <p:cNvSpPr>
            <a:spLocks noGrp="1"/>
          </p:cNvSpPr>
          <p:nvPr>
            <p:ph type="body" sz="quarter" idx="10"/>
          </p:nvPr>
        </p:nvSpPr>
        <p:spPr>
          <a:xfrm>
            <a:off x="1014413" y="2246255"/>
            <a:ext cx="10975975" cy="954145"/>
          </a:xfrm>
        </p:spPr>
        <p:txBody>
          <a:bodyPr lIns="91440"/>
          <a:lstStyle/>
          <a:p>
            <a:pPr eaLnBrk="1" hangingPunct="1">
              <a:spcBef>
                <a:spcPct val="0"/>
              </a:spcBef>
            </a:pPr>
            <a:r>
              <a:rPr lang="en-US" dirty="0" smtClean="0">
                <a:latin typeface="Arial" charset="0"/>
              </a:rPr>
              <a:t>The Agent, the Transaction Identification Engine</a:t>
            </a:r>
            <a:endParaRPr lang="en-US" sz="2400" dirty="0">
              <a:latin typeface="Arial" charset="0"/>
            </a:endParaRPr>
          </a:p>
        </p:txBody>
      </p:sp>
    </p:spTree>
    <p:extLst>
      <p:ext uri="{BB962C8B-B14F-4D97-AF65-F5344CB8AC3E}">
        <p14:creationId xmlns:p14="http://schemas.microsoft.com/office/powerpoint/2010/main" val="272151187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 </a:t>
            </a:r>
            <a:r>
              <a:rPr lang="en-US" sz="4800" dirty="0" smtClean="0">
                <a:latin typeface="Arial" charset="0"/>
              </a:rPr>
              <a:t>and follow their execution anywhere</a:t>
            </a:r>
            <a:endParaRPr lang="en-US" sz="4800" dirty="0">
              <a:latin typeface="Arial" charset="0"/>
            </a:endParaRPr>
          </a:p>
        </p:txBody>
      </p:sp>
      <p:sp>
        <p:nvSpPr>
          <p:cNvPr id="223" name="Text Placeholder 2"/>
          <p:cNvSpPr>
            <a:spLocks noGrp="1"/>
          </p:cNvSpPr>
          <p:nvPr>
            <p:ph type="body" sz="quarter" idx="10"/>
          </p:nvPr>
        </p:nvSpPr>
        <p:spPr>
          <a:xfrm>
            <a:off x="1014413" y="2246255"/>
            <a:ext cx="10975975" cy="6364696"/>
          </a:xfrm>
        </p:spPr>
        <p:txBody>
          <a:bodyPr lIns="91440"/>
          <a:lstStyle/>
          <a:p>
            <a:pPr eaLnBrk="1" hangingPunct="1">
              <a:spcBef>
                <a:spcPct val="0"/>
              </a:spcBef>
            </a:pPr>
            <a:r>
              <a:rPr lang="en-US" dirty="0" smtClean="0">
                <a:latin typeface="Arial" charset="0"/>
              </a:rPr>
              <a:t>The Agent, the Transaction Correlation Engine</a:t>
            </a:r>
            <a:endParaRPr lang="en-US" sz="2400" dirty="0">
              <a:latin typeface="Arial" charset="0"/>
            </a:endParaRPr>
          </a:p>
        </p:txBody>
      </p:sp>
      <p:sp>
        <p:nvSpPr>
          <p:cNvPr id="38" name="Rectangle 37"/>
          <p:cNvSpPr/>
          <p:nvPr/>
        </p:nvSpPr>
        <p:spPr>
          <a:xfrm>
            <a:off x="2166170" y="4454879"/>
            <a:ext cx="2144889" cy="1016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Tier1</a:t>
            </a:r>
            <a:endParaRPr lang="en-US" sz="1800" dirty="0"/>
          </a:p>
        </p:txBody>
      </p:sp>
      <p:sp>
        <p:nvSpPr>
          <p:cNvPr id="39" name="Rectangle 38"/>
          <p:cNvSpPr/>
          <p:nvPr/>
        </p:nvSpPr>
        <p:spPr>
          <a:xfrm>
            <a:off x="5297570" y="4461935"/>
            <a:ext cx="2144889" cy="1016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Tier2</a:t>
            </a:r>
            <a:endParaRPr lang="en-US" sz="1800" dirty="0"/>
          </a:p>
        </p:txBody>
      </p:sp>
      <p:sp>
        <p:nvSpPr>
          <p:cNvPr id="40" name="Rectangle 39"/>
          <p:cNvSpPr/>
          <p:nvPr/>
        </p:nvSpPr>
        <p:spPr>
          <a:xfrm>
            <a:off x="8430430" y="4461935"/>
            <a:ext cx="2144889" cy="1016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Tier3</a:t>
            </a:r>
            <a:endParaRPr lang="en-US" sz="1800" dirty="0"/>
          </a:p>
        </p:txBody>
      </p:sp>
      <p:cxnSp>
        <p:nvCxnSpPr>
          <p:cNvPr id="41" name="Straight Arrow Connector 40"/>
          <p:cNvCxnSpPr/>
          <p:nvPr/>
        </p:nvCxnSpPr>
        <p:spPr>
          <a:xfrm flipV="1">
            <a:off x="4394362" y="4962879"/>
            <a:ext cx="818445" cy="14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a:off x="7527222" y="4976991"/>
            <a:ext cx="818445"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3" name="Picture 42" descr="bt_servlet_medium.png"/>
          <p:cNvPicPr>
            <a:picLocks noChangeAspect="1"/>
          </p:cNvPicPr>
          <p:nvPr/>
        </p:nvPicPr>
        <p:blipFill>
          <a:blip r:embed="rId3"/>
          <a:stretch>
            <a:fillRect/>
          </a:stretch>
        </p:blipFill>
        <p:spPr>
          <a:xfrm>
            <a:off x="2166170" y="4629672"/>
            <a:ext cx="673047" cy="557004"/>
          </a:xfrm>
          <a:prstGeom prst="rect">
            <a:avLst/>
          </a:prstGeom>
        </p:spPr>
      </p:pic>
      <p:cxnSp>
        <p:nvCxnSpPr>
          <p:cNvPr id="44" name="Straight Arrow Connector 43"/>
          <p:cNvCxnSpPr/>
          <p:nvPr/>
        </p:nvCxnSpPr>
        <p:spPr>
          <a:xfrm>
            <a:off x="1541557" y="4969734"/>
            <a:ext cx="538390" cy="4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442530" y="5655371"/>
            <a:ext cx="8110216" cy="3139321"/>
          </a:xfrm>
          <a:prstGeom prst="rect">
            <a:avLst/>
          </a:prstGeom>
          <a:noFill/>
        </p:spPr>
        <p:txBody>
          <a:bodyPr wrap="square" rtlCol="0">
            <a:spAutoFit/>
          </a:bodyPr>
          <a:lstStyle/>
          <a:p>
            <a:pPr marL="242888" indent="-192088">
              <a:buFont typeface="Arial"/>
              <a:buChar char="•"/>
            </a:pPr>
            <a:r>
              <a:rPr lang="en-US" sz="1800" dirty="0" smtClean="0"/>
              <a:t>Requests are discovered </a:t>
            </a:r>
            <a:r>
              <a:rPr lang="en-US" sz="1800" dirty="0"/>
              <a:t>where they first </a:t>
            </a:r>
            <a:r>
              <a:rPr lang="en-US" sz="1800" dirty="0" smtClean="0"/>
              <a:t>appear</a:t>
            </a:r>
          </a:p>
          <a:p>
            <a:pPr marL="622300" lvl="1" defTabSz="693738">
              <a:buFont typeface="Arial"/>
              <a:buChar char="•"/>
            </a:pPr>
            <a:r>
              <a:rPr lang="en-US" sz="1400" dirty="0" smtClean="0"/>
              <a:t>Servlet – URI</a:t>
            </a:r>
          </a:p>
          <a:p>
            <a:pPr marL="631825" lvl="1" indent="-174625">
              <a:buFont typeface="Arial"/>
              <a:buChar char="•"/>
            </a:pPr>
            <a:r>
              <a:rPr lang="en-US" sz="1400" dirty="0" smtClean="0"/>
              <a:t>Struts Action – Action Name</a:t>
            </a:r>
          </a:p>
          <a:p>
            <a:pPr marL="631825" lvl="1" indent="-174625">
              <a:buFont typeface="Arial"/>
              <a:buChar char="•"/>
            </a:pPr>
            <a:r>
              <a:rPr lang="en-US" sz="1400" dirty="0" smtClean="0"/>
              <a:t>Web Service </a:t>
            </a:r>
          </a:p>
          <a:p>
            <a:pPr marL="631825" lvl="1" indent="-174625">
              <a:buFont typeface="Arial"/>
              <a:buChar char="•"/>
            </a:pPr>
            <a:r>
              <a:rPr lang="en-US" sz="1400" dirty="0" smtClean="0"/>
              <a:t>EJB</a:t>
            </a:r>
          </a:p>
          <a:p>
            <a:pPr marL="631825" lvl="1" indent="-174625">
              <a:buFont typeface="Arial"/>
              <a:buChar char="•"/>
            </a:pPr>
            <a:r>
              <a:rPr lang="en-US" sz="1400" dirty="0" smtClean="0"/>
              <a:t>Spring</a:t>
            </a:r>
          </a:p>
          <a:p>
            <a:pPr marL="631825" lvl="1" indent="-174625">
              <a:buFont typeface="Arial"/>
              <a:buChar char="•"/>
            </a:pPr>
            <a:endParaRPr lang="en-US" sz="1400" dirty="0" smtClean="0"/>
          </a:p>
          <a:p>
            <a:pPr marL="192088" indent="-192088">
              <a:buFont typeface="Arial"/>
              <a:buChar char="•"/>
              <a:tabLst>
                <a:tab pos="169863" algn="l"/>
              </a:tabLst>
            </a:pPr>
            <a:r>
              <a:rPr lang="en-US" sz="1800" dirty="0" smtClean="0"/>
              <a:t>Subsequent remote calls are ‘tagged’ with a unique ID added to the payload</a:t>
            </a:r>
          </a:p>
          <a:p>
            <a:pPr marL="622300" lvl="1">
              <a:buFont typeface="Arial"/>
              <a:buChar char="•"/>
              <a:tabLst>
                <a:tab pos="169863" algn="l"/>
              </a:tabLst>
            </a:pPr>
            <a:r>
              <a:rPr lang="en-US" sz="1400" dirty="0" smtClean="0"/>
              <a:t>HTTP header</a:t>
            </a:r>
          </a:p>
          <a:p>
            <a:pPr marL="622300" lvl="1">
              <a:buFont typeface="Arial"/>
              <a:buChar char="•"/>
              <a:tabLst>
                <a:tab pos="169863" algn="l"/>
              </a:tabLst>
            </a:pPr>
            <a:r>
              <a:rPr lang="en-US" sz="1400" dirty="0" smtClean="0"/>
              <a:t>JMS property</a:t>
            </a:r>
          </a:p>
          <a:p>
            <a:pPr marL="622300" lvl="1">
              <a:buFont typeface="Arial"/>
              <a:buChar char="•"/>
              <a:tabLst>
                <a:tab pos="169863" algn="l"/>
              </a:tabLst>
            </a:pPr>
            <a:endParaRPr lang="en-US" sz="1400" dirty="0" smtClean="0"/>
          </a:p>
          <a:p>
            <a:pPr marL="219075" indent="-219075">
              <a:buFont typeface="Arial"/>
              <a:buChar char="•"/>
              <a:tabLst>
                <a:tab pos="169863" algn="l"/>
              </a:tabLst>
            </a:pPr>
            <a:r>
              <a:rPr lang="en-US" sz="1800" dirty="0" smtClean="0"/>
              <a:t>Agent on target System checks for ID, treats request as continuation of ongoing business transaction.</a:t>
            </a:r>
          </a:p>
        </p:txBody>
      </p:sp>
      <p:sp>
        <p:nvSpPr>
          <p:cNvPr id="46" name="Oval Callout 45"/>
          <p:cNvSpPr/>
          <p:nvPr/>
        </p:nvSpPr>
        <p:spPr>
          <a:xfrm>
            <a:off x="2546731" y="3159225"/>
            <a:ext cx="1467555" cy="1128889"/>
          </a:xfrm>
          <a:prstGeom prst="wedgeEllipseCallout">
            <a:avLst>
              <a:gd name="adj1" fmla="val -35365"/>
              <a:gd name="adj2" fmla="val 7366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400" dirty="0" smtClean="0"/>
              <a:t>First significant entry point on tier</a:t>
            </a:r>
            <a:endParaRPr lang="en-US" sz="1400" dirty="0"/>
          </a:p>
        </p:txBody>
      </p:sp>
      <p:sp>
        <p:nvSpPr>
          <p:cNvPr id="47" name="Rectangle 46"/>
          <p:cNvSpPr/>
          <p:nvPr/>
        </p:nvSpPr>
        <p:spPr>
          <a:xfrm>
            <a:off x="8430430" y="3204896"/>
            <a:ext cx="2144889" cy="1016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Tier4</a:t>
            </a:r>
            <a:endParaRPr lang="en-US" sz="1800" dirty="0"/>
          </a:p>
        </p:txBody>
      </p:sp>
      <p:cxnSp>
        <p:nvCxnSpPr>
          <p:cNvPr id="48" name="Straight Arrow Connector 47"/>
          <p:cNvCxnSpPr/>
          <p:nvPr/>
        </p:nvCxnSpPr>
        <p:spPr>
          <a:xfrm rot="5400000" flipH="1" flipV="1">
            <a:off x="6243314" y="4317357"/>
            <a:ext cx="253401" cy="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9" name="Round Same Side Corner Rectangle 48"/>
          <p:cNvSpPr/>
          <p:nvPr/>
        </p:nvSpPr>
        <p:spPr>
          <a:xfrm>
            <a:off x="5497828" y="3253013"/>
            <a:ext cx="1744372" cy="919767"/>
          </a:xfrm>
          <a:prstGeom prst="round2SameRect">
            <a:avLst>
              <a:gd name="adj1" fmla="val 50000"/>
              <a:gd name="adj2" fmla="val 50000"/>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JMS/Messaging Bus</a:t>
            </a:r>
            <a:endParaRPr lang="en-US" sz="1800" dirty="0"/>
          </a:p>
        </p:txBody>
      </p:sp>
      <p:cxnSp>
        <p:nvCxnSpPr>
          <p:cNvPr id="50" name="Straight Arrow Connector 49"/>
          <p:cNvCxnSpPr/>
          <p:nvPr/>
        </p:nvCxnSpPr>
        <p:spPr>
          <a:xfrm>
            <a:off x="7438057" y="3712102"/>
            <a:ext cx="795434"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4529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par>
                          <p:cTn id="11" fill="hold">
                            <p:stCondLst>
                              <p:cond delay="0"/>
                            </p:stCondLst>
                            <p:childTnLst>
                              <p:par>
                                <p:cTn id="12" presetID="38" presetClass="entr" presetSubtype="0" accel="50000" fill="hold" grpId="0" nodeType="afterEffect">
                                  <p:stCondLst>
                                    <p:cond delay="0"/>
                                  </p:stCondLst>
                                  <p:childTnLst>
                                    <p:set>
                                      <p:cBhvr>
                                        <p:cTn id="13" dur="1" fill="hold">
                                          <p:stCondLst>
                                            <p:cond delay="0"/>
                                          </p:stCondLst>
                                        </p:cTn>
                                        <p:tgtEl>
                                          <p:spTgt spid="46"/>
                                        </p:tgtEl>
                                        <p:attrNameLst>
                                          <p:attrName>style.visibility</p:attrName>
                                        </p:attrNameLst>
                                      </p:cBhvr>
                                      <p:to>
                                        <p:strVal val="visible"/>
                                      </p:to>
                                    </p:set>
                                    <p:set>
                                      <p:cBhvr>
                                        <p:cTn id="14" dur="455" fill="hold">
                                          <p:stCondLst>
                                            <p:cond delay="0"/>
                                          </p:stCondLst>
                                        </p:cTn>
                                        <p:tgtEl>
                                          <p:spTgt spid="46"/>
                                        </p:tgtEl>
                                        <p:attrNameLst>
                                          <p:attrName>style.rotation</p:attrName>
                                        </p:attrNameLst>
                                      </p:cBhvr>
                                      <p:to>
                                        <p:strVal val="-45.0"/>
                                      </p:to>
                                    </p:set>
                                    <p:anim calcmode="lin" valueType="num">
                                      <p:cBhvr>
                                        <p:cTn id="15" dur="455" fill="hold">
                                          <p:stCondLst>
                                            <p:cond delay="455"/>
                                          </p:stCondLst>
                                        </p:cTn>
                                        <p:tgtEl>
                                          <p:spTgt spid="46"/>
                                        </p:tgtEl>
                                        <p:attrNameLst>
                                          <p:attrName>style.rotation</p:attrName>
                                        </p:attrNameLst>
                                      </p:cBhvr>
                                      <p:tavLst>
                                        <p:tav tm="0">
                                          <p:val>
                                            <p:fltVal val="-45"/>
                                          </p:val>
                                        </p:tav>
                                        <p:tav tm="69900">
                                          <p:val>
                                            <p:fltVal val="45"/>
                                          </p:val>
                                        </p:tav>
                                        <p:tav tm="100000">
                                          <p:val>
                                            <p:fltVal val="0"/>
                                          </p:val>
                                        </p:tav>
                                      </p:tavLst>
                                    </p:anim>
                                    <p:anim calcmode="lin" valueType="num">
                                      <p:cBhvr>
                                        <p:cTn id="16" dur="455" fill="hold">
                                          <p:stCondLst>
                                            <p:cond delay="0"/>
                                          </p:stCondLst>
                                        </p:cTn>
                                        <p:tgtEl>
                                          <p:spTgt spid="46"/>
                                        </p:tgtEl>
                                        <p:attrNameLst>
                                          <p:attrName>ppt_y</p:attrName>
                                        </p:attrNameLst>
                                      </p:cBhvr>
                                      <p:tavLst>
                                        <p:tav tm="0">
                                          <p:val>
                                            <p:strVal val="#ppt_y-1"/>
                                          </p:val>
                                        </p:tav>
                                        <p:tav tm="100000">
                                          <p:val>
                                            <p:strVal val="#ppt_y-(0.354*#ppt_w-0.172*#ppt_h)"/>
                                          </p:val>
                                        </p:tav>
                                      </p:tavLst>
                                    </p:anim>
                                    <p:anim calcmode="lin" valueType="num">
                                      <p:cBhvr>
                                        <p:cTn id="17" dur="156" decel="50000" autoRev="1" fill="hold">
                                          <p:stCondLst>
                                            <p:cond delay="455"/>
                                          </p:stCondLst>
                                        </p:cTn>
                                        <p:tgtEl>
                                          <p:spTgt spid="46"/>
                                        </p:tgtEl>
                                        <p:attrNameLst>
                                          <p:attrName>ppt_y</p:attrName>
                                        </p:attrNameLst>
                                      </p:cBhvr>
                                      <p:tavLst>
                                        <p:tav tm="0">
                                          <p:val>
                                            <p:strVal val="#ppt_y-(0.354*#ppt_w-0.172*#ppt_h)"/>
                                          </p:val>
                                        </p:tav>
                                        <p:tav tm="100000">
                                          <p:val>
                                            <p:strVal val="#ppt_y-(0.354*#ppt_w-0.172*#ppt_h)-#ppt_h/2"/>
                                          </p:val>
                                        </p:tav>
                                      </p:tavLst>
                                    </p:anim>
                                    <p:anim calcmode="lin" valueType="num">
                                      <p:cBhvr>
                                        <p:cTn id="18" dur="136" fill="hold">
                                          <p:stCondLst>
                                            <p:cond delay="864"/>
                                          </p:stCondLst>
                                        </p:cTn>
                                        <p:tgtEl>
                                          <p:spTgt spid="46"/>
                                        </p:tgtEl>
                                        <p:attrNameLst>
                                          <p:attrName>ppt_y</p:attrName>
                                        </p:attrNameLst>
                                      </p:cBhvr>
                                      <p:tavLst>
                                        <p:tav tm="0">
                                          <p:val>
                                            <p:strVal val="#ppt_y-(0.354*#ppt_w-0.172*#ppt_h)"/>
                                          </p:val>
                                        </p:tav>
                                        <p:tav tm="100000">
                                          <p:val>
                                            <p:strVal val="#ppt_y"/>
                                          </p:val>
                                        </p:tav>
                                      </p:tavLst>
                                    </p:anim>
                                  </p:childTnLst>
                                </p:cTn>
                              </p:par>
                            </p:childTnLst>
                          </p:cTn>
                        </p:par>
                        <p:par>
                          <p:cTn id="19" fill="hold">
                            <p:stCondLst>
                              <p:cond delay="1000"/>
                            </p:stCondLst>
                            <p:childTnLst>
                              <p:par>
                                <p:cTn id="20" presetID="1" presetClass="entr" presetSubtype="0" fill="hold" nodeType="afterEffect">
                                  <p:stCondLst>
                                    <p:cond delay="1000"/>
                                  </p:stCondLst>
                                  <p:childTnLst>
                                    <p:set>
                                      <p:cBhvr>
                                        <p:cTn id="21" dur="1" fill="hold">
                                          <p:stCondLst>
                                            <p:cond delay="0"/>
                                          </p:stCondLst>
                                        </p:cTn>
                                        <p:tgtEl>
                                          <p:spTgt spid="41"/>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1000"/>
                                  </p:stCondLst>
                                  <p:childTnLst>
                                    <p:set>
                                      <p:cBhvr>
                                        <p:cTn id="24" dur="1" fill="hold">
                                          <p:stCondLst>
                                            <p:cond delay="0"/>
                                          </p:stCondLst>
                                        </p:cTn>
                                        <p:tgtEl>
                                          <p:spTgt spid="39"/>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100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1000"/>
                                  </p:stCondLst>
                                  <p:childTnLst>
                                    <p:set>
                                      <p:cBhvr>
                                        <p:cTn id="29" dur="1" fill="hold">
                                          <p:stCondLst>
                                            <p:cond delay="0"/>
                                          </p:stCondLst>
                                        </p:cTn>
                                        <p:tgtEl>
                                          <p:spTgt spid="48"/>
                                        </p:tgtEl>
                                        <p:attrNameLst>
                                          <p:attrName>style.visibility</p:attrName>
                                        </p:attrNameLst>
                                      </p:cBhvr>
                                      <p:to>
                                        <p:strVal val="visible"/>
                                      </p:to>
                                    </p:set>
                                  </p:childTnLst>
                                </p:cTn>
                              </p:par>
                            </p:childTnLst>
                          </p:cTn>
                        </p:par>
                        <p:par>
                          <p:cTn id="30" fill="hold">
                            <p:stCondLst>
                              <p:cond delay="4000"/>
                            </p:stCondLst>
                            <p:childTnLst>
                              <p:par>
                                <p:cTn id="31" presetID="1" presetClass="entr" presetSubtype="0" fill="hold" grpId="0" nodeType="afterEffect">
                                  <p:stCondLst>
                                    <p:cond delay="1000"/>
                                  </p:stCondLst>
                                  <p:childTnLst>
                                    <p:set>
                                      <p:cBhvr>
                                        <p:cTn id="32" dur="1" fill="hold">
                                          <p:stCondLst>
                                            <p:cond delay="0"/>
                                          </p:stCondLst>
                                        </p:cTn>
                                        <p:tgtEl>
                                          <p:spTgt spid="40"/>
                                        </p:tgtEl>
                                        <p:attrNameLst>
                                          <p:attrName>style.visibility</p:attrName>
                                        </p:attrNameLst>
                                      </p:cBhvr>
                                      <p:to>
                                        <p:strVal val="visible"/>
                                      </p:to>
                                    </p:set>
                                  </p:childTnLst>
                                </p:cTn>
                              </p:par>
                            </p:childTnLst>
                          </p:cTn>
                        </p:par>
                        <p:par>
                          <p:cTn id="33" fill="hold">
                            <p:stCondLst>
                              <p:cond delay="5000"/>
                            </p:stCondLst>
                            <p:childTnLst>
                              <p:par>
                                <p:cTn id="34" presetID="1"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childTnLst>
                          </p:cTn>
                        </p:par>
                        <p:par>
                          <p:cTn id="36" fill="hold">
                            <p:stCondLst>
                              <p:cond delay="5000"/>
                            </p:stCondLst>
                            <p:childTnLst>
                              <p:par>
                                <p:cTn id="37" presetID="1" presetClass="entr" presetSubtype="0" fill="hold" nodeType="afterEffect">
                                  <p:stCondLst>
                                    <p:cond delay="1000"/>
                                  </p:stCondLst>
                                  <p:childTnLst>
                                    <p:set>
                                      <p:cBhvr>
                                        <p:cTn id="38" dur="1" fill="hold">
                                          <p:stCondLst>
                                            <p:cond delay="0"/>
                                          </p:stCondLst>
                                        </p:cTn>
                                        <p:tgtEl>
                                          <p:spTgt spid="50"/>
                                        </p:tgtEl>
                                        <p:attrNameLst>
                                          <p:attrName>style.visibility</p:attrName>
                                        </p:attrNameLst>
                                      </p:cBhvr>
                                      <p:to>
                                        <p:strVal val="visible"/>
                                      </p:to>
                                    </p:set>
                                  </p:childTnLst>
                                </p:cTn>
                              </p:par>
                            </p:childTnLst>
                          </p:cTn>
                        </p:par>
                        <p:par>
                          <p:cTn id="39" fill="hold">
                            <p:stCondLst>
                              <p:cond delay="6000"/>
                            </p:stCondLst>
                            <p:childTnLst>
                              <p:par>
                                <p:cTn id="40" presetID="1" presetClass="entr" presetSubtype="0" fill="hold" grpId="0" nodeType="afterEffect">
                                  <p:stCondLst>
                                    <p:cond delay="1000"/>
                                  </p:stCondLst>
                                  <p:childTnLst>
                                    <p:set>
                                      <p:cBhvr>
                                        <p:cTn id="41" dur="1" fill="hold">
                                          <p:stCondLst>
                                            <p:cond delay="0"/>
                                          </p:stCondLst>
                                        </p:cTn>
                                        <p:tgtEl>
                                          <p:spTgt spid="47"/>
                                        </p:tgtEl>
                                        <p:attrNameLst>
                                          <p:attrName>style.visibility</p:attrName>
                                        </p:attrNameLst>
                                      </p:cBhvr>
                                      <p:to>
                                        <p:strVal val="visible"/>
                                      </p:to>
                                    </p:set>
                                  </p:childTnLst>
                                </p:cTn>
                              </p:par>
                            </p:childTnLst>
                          </p:cTn>
                        </p:par>
                        <p:par>
                          <p:cTn id="42" fill="hold">
                            <p:stCondLst>
                              <p:cond delay="7000"/>
                            </p:stCondLst>
                            <p:childTnLst>
                              <p:par>
                                <p:cTn id="43" presetID="1" presetClass="entr" presetSubtype="0" fill="hold" grpId="0" nodeType="afterEffect">
                                  <p:stCondLst>
                                    <p:cond delay="100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5" grpId="0"/>
      <p:bldP spid="46" grpId="0" animBg="1"/>
      <p:bldP spid="47" grpId="0" animBg="1"/>
      <p:bldP spid="4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8626877" y="6477322"/>
            <a:ext cx="1193336" cy="789910"/>
            <a:chOff x="8629195" y="3510838"/>
            <a:chExt cx="1193336" cy="789910"/>
          </a:xfrm>
        </p:grpSpPr>
        <p:sp>
          <p:nvSpPr>
            <p:cNvPr id="105" name="Isosceles Triangle 104"/>
            <p:cNvSpPr/>
            <p:nvPr/>
          </p:nvSpPr>
          <p:spPr bwMode="auto">
            <a:xfrm rot="14152416" flipV="1">
              <a:off x="9090757" y="3864347"/>
              <a:ext cx="284663" cy="85397"/>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106" name="Straight Connector 309"/>
            <p:cNvCxnSpPr>
              <a:cxnSpLocks noChangeShapeType="1"/>
            </p:cNvCxnSpPr>
            <p:nvPr/>
          </p:nvCxnSpPr>
          <p:spPr bwMode="auto">
            <a:xfrm flipV="1">
              <a:off x="8629195" y="3510838"/>
              <a:ext cx="1193336" cy="789910"/>
            </a:xfrm>
            <a:prstGeom prst="line">
              <a:avLst/>
            </a:prstGeom>
            <a:noFill/>
            <a:ln w="38100" cap="rnd" cmpd="sng" algn="ctr">
              <a:solidFill>
                <a:srgbClr val="D40000"/>
              </a:solidFill>
              <a:round/>
              <a:headEnd/>
              <a:tailEnd/>
            </a:ln>
          </p:spPr>
        </p:cxnSp>
      </p:grpSp>
      <p:sp>
        <p:nvSpPr>
          <p:cNvPr id="3" name="Text Placeholder 2"/>
          <p:cNvSpPr>
            <a:spLocks noGrp="1"/>
          </p:cNvSpPr>
          <p:nvPr>
            <p:ph type="body" sz="quarter" idx="11"/>
          </p:nvPr>
        </p:nvSpPr>
        <p:spPr/>
        <p:txBody>
          <a:bodyPr/>
          <a:lstStyle/>
          <a:p>
            <a:endParaRPr lang="en-US" dirty="0"/>
          </a:p>
        </p:txBody>
      </p:sp>
      <p:sp>
        <p:nvSpPr>
          <p:cNvPr id="8194" name="Title 1"/>
          <p:cNvSpPr>
            <a:spLocks noGrp="1"/>
          </p:cNvSpPr>
          <p:nvPr>
            <p:ph type="title"/>
          </p:nvPr>
        </p:nvSpPr>
        <p:spPr/>
        <p:txBody>
          <a:bodyPr/>
          <a:lstStyle/>
          <a:p>
            <a:pPr eaLnBrk="1" hangingPunct="1"/>
            <a:r>
              <a:rPr lang="en-US" sz="4800" dirty="0" smtClean="0">
                <a:latin typeface="Arial" charset="0"/>
              </a:rPr>
              <a:t>… </a:t>
            </a:r>
            <a:r>
              <a:rPr lang="en-US" sz="4800" dirty="0" smtClean="0">
                <a:latin typeface="Arial" charset="0"/>
              </a:rPr>
              <a:t>to enable Performance Awareness …</a:t>
            </a:r>
            <a:endParaRPr lang="en-US" sz="4800" dirty="0">
              <a:latin typeface="Arial" charset="0"/>
            </a:endParaRPr>
          </a:p>
        </p:txBody>
      </p:sp>
      <p:sp>
        <p:nvSpPr>
          <p:cNvPr id="223" name="Text Placeholder 2"/>
          <p:cNvSpPr>
            <a:spLocks noGrp="1"/>
          </p:cNvSpPr>
          <p:nvPr>
            <p:ph type="body" sz="quarter" idx="10"/>
          </p:nvPr>
        </p:nvSpPr>
        <p:spPr>
          <a:xfrm>
            <a:off x="1014413" y="2246255"/>
            <a:ext cx="10975975" cy="750945"/>
          </a:xfrm>
        </p:spPr>
        <p:txBody>
          <a:bodyPr lIns="91440"/>
          <a:lstStyle/>
          <a:p>
            <a:pPr eaLnBrk="1" hangingPunct="1">
              <a:spcBef>
                <a:spcPct val="0"/>
              </a:spcBef>
            </a:pPr>
            <a:r>
              <a:rPr lang="en-US" dirty="0" smtClean="0">
                <a:latin typeface="Arial" charset="0"/>
              </a:rPr>
              <a:t>The Agent, </a:t>
            </a:r>
            <a:r>
              <a:rPr lang="en-US" dirty="0">
                <a:latin typeface="Arial" charset="0"/>
              </a:rPr>
              <a:t>the </a:t>
            </a:r>
            <a:r>
              <a:rPr lang="en-US" dirty="0" smtClean="0">
                <a:latin typeface="Arial" charset="0"/>
              </a:rPr>
              <a:t>Metric Collection Engine</a:t>
            </a:r>
            <a:endParaRPr lang="en-US" sz="2400" dirty="0">
              <a:latin typeface="Arial" charset="0"/>
            </a:endParaRPr>
          </a:p>
        </p:txBody>
      </p:sp>
      <p:sp>
        <p:nvSpPr>
          <p:cNvPr id="18" name="TextBox 17"/>
          <p:cNvSpPr txBox="1"/>
          <p:nvPr/>
        </p:nvSpPr>
        <p:spPr>
          <a:xfrm flipH="1">
            <a:off x="4274877" y="2852736"/>
            <a:ext cx="1770323" cy="2339102"/>
          </a:xfrm>
          <a:prstGeom prst="rect">
            <a:avLst/>
          </a:prstGeom>
          <a:noFill/>
        </p:spPr>
        <p:txBody>
          <a:bodyPr wrap="square" rtlCol="0">
            <a:spAutoFit/>
          </a:bodyPr>
          <a:lstStyle/>
          <a:p>
            <a:r>
              <a:rPr lang="en-US" sz="14600" dirty="0" smtClean="0"/>
              <a:t>{</a:t>
            </a:r>
            <a:endParaRPr lang="en-US" sz="14600" dirty="0"/>
          </a:p>
        </p:txBody>
      </p:sp>
      <p:pic>
        <p:nvPicPr>
          <p:cNvPr id="19" name="Picture 18"/>
          <p:cNvPicPr>
            <a:picLocks noChangeAspect="1"/>
          </p:cNvPicPr>
          <p:nvPr/>
        </p:nvPicPr>
        <p:blipFill>
          <a:blip r:embed="rId3"/>
          <a:stretch>
            <a:fillRect/>
          </a:stretch>
        </p:blipFill>
        <p:spPr>
          <a:xfrm>
            <a:off x="7955521" y="3143754"/>
            <a:ext cx="2013370" cy="617142"/>
          </a:xfrm>
          <a:prstGeom prst="rect">
            <a:avLst/>
          </a:prstGeom>
        </p:spPr>
      </p:pic>
      <p:pic>
        <p:nvPicPr>
          <p:cNvPr id="21" name="Picture 20"/>
          <p:cNvPicPr>
            <a:picLocks noChangeAspect="1"/>
          </p:cNvPicPr>
          <p:nvPr/>
        </p:nvPicPr>
        <p:blipFill>
          <a:blip r:embed="rId3"/>
          <a:stretch>
            <a:fillRect/>
          </a:stretch>
        </p:blipFill>
        <p:spPr>
          <a:xfrm>
            <a:off x="7933669" y="3615512"/>
            <a:ext cx="2013370" cy="617142"/>
          </a:xfrm>
          <a:prstGeom prst="rect">
            <a:avLst/>
          </a:prstGeom>
        </p:spPr>
      </p:pic>
      <p:pic>
        <p:nvPicPr>
          <p:cNvPr id="22" name="Picture 21"/>
          <p:cNvPicPr>
            <a:picLocks noChangeAspect="1"/>
          </p:cNvPicPr>
          <p:nvPr/>
        </p:nvPicPr>
        <p:blipFill>
          <a:blip r:embed="rId3"/>
          <a:stretch>
            <a:fillRect/>
          </a:stretch>
        </p:blipFill>
        <p:spPr>
          <a:xfrm>
            <a:off x="7984467" y="4067248"/>
            <a:ext cx="2013370" cy="617142"/>
          </a:xfrm>
          <a:prstGeom prst="rect">
            <a:avLst/>
          </a:prstGeom>
        </p:spPr>
      </p:pic>
      <p:pic>
        <p:nvPicPr>
          <p:cNvPr id="23" name="Picture 22"/>
          <p:cNvPicPr>
            <a:picLocks noChangeAspect="1"/>
          </p:cNvPicPr>
          <p:nvPr/>
        </p:nvPicPr>
        <p:blipFill>
          <a:blip r:embed="rId3"/>
          <a:stretch>
            <a:fillRect/>
          </a:stretch>
        </p:blipFill>
        <p:spPr>
          <a:xfrm>
            <a:off x="8005632" y="4558315"/>
            <a:ext cx="2013370" cy="617142"/>
          </a:xfrm>
          <a:prstGeom prst="rect">
            <a:avLst/>
          </a:prstGeom>
        </p:spPr>
      </p:pic>
      <p:sp>
        <p:nvSpPr>
          <p:cNvPr id="26" name="Rounded Rectangle 25"/>
          <p:cNvSpPr/>
          <p:nvPr/>
        </p:nvSpPr>
        <p:spPr>
          <a:xfrm>
            <a:off x="5743327" y="4291532"/>
            <a:ext cx="2249254" cy="33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Load</a:t>
            </a:r>
            <a:endParaRPr lang="en-US" sz="1800" dirty="0"/>
          </a:p>
        </p:txBody>
      </p:sp>
      <p:sp>
        <p:nvSpPr>
          <p:cNvPr id="27" name="Rounded Rectangle 26"/>
          <p:cNvSpPr/>
          <p:nvPr/>
        </p:nvSpPr>
        <p:spPr>
          <a:xfrm>
            <a:off x="5734861" y="4781039"/>
            <a:ext cx="2249254" cy="33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Errors</a:t>
            </a:r>
            <a:endParaRPr lang="en-US" sz="1800" dirty="0"/>
          </a:p>
        </p:txBody>
      </p:sp>
      <p:sp>
        <p:nvSpPr>
          <p:cNvPr id="30" name="Rounded Rectangle 6"/>
          <p:cNvSpPr/>
          <p:nvPr/>
        </p:nvSpPr>
        <p:spPr>
          <a:xfrm>
            <a:off x="5743327" y="3835892"/>
            <a:ext cx="2249254" cy="33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CPU Time</a:t>
            </a:r>
            <a:endParaRPr lang="en-US" sz="1800" dirty="0"/>
          </a:p>
        </p:txBody>
      </p:sp>
      <p:sp>
        <p:nvSpPr>
          <p:cNvPr id="31" name="Rounded Rectangle 6"/>
          <p:cNvSpPr/>
          <p:nvPr/>
        </p:nvSpPr>
        <p:spPr>
          <a:xfrm>
            <a:off x="5743327" y="3380252"/>
            <a:ext cx="2249254" cy="33618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800" dirty="0" smtClean="0"/>
              <a:t>Response Time</a:t>
            </a:r>
            <a:endParaRPr lang="en-US" sz="1800" dirty="0"/>
          </a:p>
        </p:txBody>
      </p:sp>
      <p:sp>
        <p:nvSpPr>
          <p:cNvPr id="32" name="TextBox 31"/>
          <p:cNvSpPr txBox="1"/>
          <p:nvPr/>
        </p:nvSpPr>
        <p:spPr>
          <a:xfrm>
            <a:off x="2486123" y="3627950"/>
            <a:ext cx="1652916" cy="1323439"/>
          </a:xfrm>
          <a:prstGeom prst="rect">
            <a:avLst/>
          </a:prstGeom>
          <a:noFill/>
        </p:spPr>
        <p:txBody>
          <a:bodyPr wrap="none" rtlCol="0">
            <a:spAutoFit/>
          </a:bodyPr>
          <a:lstStyle/>
          <a:p>
            <a:pPr algn="ctr"/>
            <a:r>
              <a:rPr lang="en-US" sz="2000" dirty="0" smtClean="0">
                <a:solidFill>
                  <a:schemeClr val="accent5">
                    <a:lumMod val="10000"/>
                  </a:schemeClr>
                </a:solidFill>
              </a:rPr>
              <a:t>Business</a:t>
            </a:r>
          </a:p>
          <a:p>
            <a:pPr algn="ctr"/>
            <a:r>
              <a:rPr lang="en-US" sz="2000" dirty="0" smtClean="0">
                <a:solidFill>
                  <a:schemeClr val="accent5">
                    <a:lumMod val="10000"/>
                  </a:schemeClr>
                </a:solidFill>
              </a:rPr>
              <a:t>Transaction</a:t>
            </a:r>
          </a:p>
          <a:p>
            <a:pPr algn="ctr"/>
            <a:r>
              <a:rPr lang="en-US" sz="2000" dirty="0" smtClean="0">
                <a:solidFill>
                  <a:schemeClr val="accent5">
                    <a:lumMod val="10000"/>
                  </a:schemeClr>
                </a:solidFill>
              </a:rPr>
              <a:t>Performance</a:t>
            </a:r>
          </a:p>
          <a:p>
            <a:pPr algn="ctr"/>
            <a:r>
              <a:rPr lang="en-US" sz="2000" dirty="0" smtClean="0">
                <a:solidFill>
                  <a:schemeClr val="accent5">
                    <a:lumMod val="10000"/>
                  </a:schemeClr>
                </a:solidFill>
              </a:rPr>
              <a:t>Profile</a:t>
            </a:r>
            <a:endParaRPr lang="en-US" sz="2000" dirty="0">
              <a:solidFill>
                <a:schemeClr val="accent5">
                  <a:lumMod val="10000"/>
                </a:schemeClr>
              </a:solidFill>
            </a:endParaRPr>
          </a:p>
        </p:txBody>
      </p:sp>
      <p:pic>
        <p:nvPicPr>
          <p:cNvPr id="81" name="Picture 80"/>
          <p:cNvPicPr>
            <a:picLocks noChangeAspect="1"/>
          </p:cNvPicPr>
          <p:nvPr/>
        </p:nvPicPr>
        <p:blipFill>
          <a:blip r:embed="rId4"/>
          <a:stretch>
            <a:fillRect/>
          </a:stretch>
        </p:blipFill>
        <p:spPr>
          <a:xfrm>
            <a:off x="2842090" y="7373861"/>
            <a:ext cx="657618" cy="451564"/>
          </a:xfrm>
          <a:prstGeom prst="rect">
            <a:avLst/>
          </a:prstGeom>
        </p:spPr>
      </p:pic>
      <p:grpSp>
        <p:nvGrpSpPr>
          <p:cNvPr id="69" name="Group 68"/>
          <p:cNvGrpSpPr/>
          <p:nvPr/>
        </p:nvGrpSpPr>
        <p:grpSpPr>
          <a:xfrm>
            <a:off x="9367919" y="5752882"/>
            <a:ext cx="1054808" cy="724440"/>
            <a:chOff x="6965608" y="1245495"/>
            <a:chExt cx="1054808" cy="724440"/>
          </a:xfrm>
        </p:grpSpPr>
        <p:grpSp>
          <p:nvGrpSpPr>
            <p:cNvPr id="70" name="Group 69"/>
            <p:cNvGrpSpPr/>
            <p:nvPr/>
          </p:nvGrpSpPr>
          <p:grpSpPr>
            <a:xfrm>
              <a:off x="6965608" y="1597484"/>
              <a:ext cx="909494" cy="372451"/>
              <a:chOff x="3828408" y="3695660"/>
              <a:chExt cx="909494" cy="372451"/>
            </a:xfrm>
          </p:grpSpPr>
          <p:pic>
            <p:nvPicPr>
              <p:cNvPr id="77" name="Picture 76"/>
              <p:cNvPicPr>
                <a:picLocks noChangeAspect="1"/>
              </p:cNvPicPr>
              <p:nvPr/>
            </p:nvPicPr>
            <p:blipFill>
              <a:blip r:embed="rId5"/>
              <a:stretch>
                <a:fillRect/>
              </a:stretch>
            </p:blipFill>
            <p:spPr>
              <a:xfrm>
                <a:off x="3828408" y="3695660"/>
                <a:ext cx="635000" cy="190500"/>
              </a:xfrm>
              <a:prstGeom prst="rect">
                <a:avLst/>
              </a:prstGeom>
            </p:spPr>
          </p:pic>
          <p:pic>
            <p:nvPicPr>
              <p:cNvPr id="78" name="Picture 77"/>
              <p:cNvPicPr>
                <a:picLocks noChangeAspect="1"/>
              </p:cNvPicPr>
              <p:nvPr/>
            </p:nvPicPr>
            <p:blipFill>
              <a:blip r:embed="rId5"/>
              <a:stretch>
                <a:fillRect/>
              </a:stretch>
            </p:blipFill>
            <p:spPr>
              <a:xfrm>
                <a:off x="3975139" y="3786720"/>
                <a:ext cx="635000" cy="190500"/>
              </a:xfrm>
              <a:prstGeom prst="rect">
                <a:avLst/>
              </a:prstGeom>
            </p:spPr>
          </p:pic>
          <p:pic>
            <p:nvPicPr>
              <p:cNvPr id="79" name="Picture 78"/>
              <p:cNvPicPr>
                <a:picLocks noChangeAspect="1"/>
              </p:cNvPicPr>
              <p:nvPr/>
            </p:nvPicPr>
            <p:blipFill>
              <a:blip r:embed="rId5"/>
              <a:stretch>
                <a:fillRect/>
              </a:stretch>
            </p:blipFill>
            <p:spPr>
              <a:xfrm>
                <a:off x="4102902" y="3877611"/>
                <a:ext cx="635000" cy="190500"/>
              </a:xfrm>
              <a:prstGeom prst="rect">
                <a:avLst/>
              </a:prstGeom>
            </p:spPr>
          </p:pic>
        </p:grpSp>
        <p:pic>
          <p:nvPicPr>
            <p:cNvPr id="72" name="Picture 71"/>
            <p:cNvPicPr>
              <a:picLocks noChangeAspect="1"/>
            </p:cNvPicPr>
            <p:nvPr/>
          </p:nvPicPr>
          <p:blipFill>
            <a:blip r:embed="rId6"/>
            <a:stretch>
              <a:fillRect/>
            </a:stretch>
          </p:blipFill>
          <p:spPr>
            <a:xfrm>
              <a:off x="7628187" y="1245495"/>
              <a:ext cx="392229" cy="331216"/>
            </a:xfrm>
            <a:prstGeom prst="rect">
              <a:avLst/>
            </a:prstGeom>
          </p:spPr>
        </p:pic>
      </p:grpSp>
      <p:sp>
        <p:nvSpPr>
          <p:cNvPr id="82" name="TextBox 81"/>
          <p:cNvSpPr txBox="1"/>
          <p:nvPr/>
        </p:nvSpPr>
        <p:spPr>
          <a:xfrm>
            <a:off x="2401214" y="7576374"/>
            <a:ext cx="1447800" cy="830997"/>
          </a:xfrm>
          <a:prstGeom prst="rect">
            <a:avLst/>
          </a:prstGeom>
          <a:noFill/>
        </p:spPr>
        <p:txBody>
          <a:bodyPr wrap="square" rtlCol="0">
            <a:spAutoFit/>
          </a:bodyPr>
          <a:lstStyle/>
          <a:p>
            <a:pPr algn="r"/>
            <a:r>
              <a:rPr lang="en-US" sz="1200" dirty="0" smtClean="0">
                <a:solidFill>
                  <a:srgbClr val="000000"/>
                </a:solidFill>
              </a:rPr>
              <a:t>Login</a:t>
            </a:r>
          </a:p>
          <a:p>
            <a:pPr algn="r"/>
            <a:r>
              <a:rPr lang="en-US" sz="1200" dirty="0" smtClean="0">
                <a:solidFill>
                  <a:srgbClr val="000000"/>
                </a:solidFill>
              </a:rPr>
              <a:t>Search Flight</a:t>
            </a:r>
          </a:p>
          <a:p>
            <a:pPr algn="r"/>
            <a:r>
              <a:rPr lang="en-US" sz="1200" dirty="0" smtClean="0">
                <a:solidFill>
                  <a:srgbClr val="000000"/>
                </a:solidFill>
              </a:rPr>
              <a:t>View Flight Status</a:t>
            </a:r>
          </a:p>
          <a:p>
            <a:pPr algn="r"/>
            <a:r>
              <a:rPr lang="en-US" sz="1200" dirty="0" smtClean="0">
                <a:solidFill>
                  <a:srgbClr val="000000"/>
                </a:solidFill>
              </a:rPr>
              <a:t>Make Reservation</a:t>
            </a:r>
            <a:endParaRPr lang="en-US" sz="1200" dirty="0">
              <a:solidFill>
                <a:srgbClr val="000000"/>
              </a:solidFill>
            </a:endParaRPr>
          </a:p>
        </p:txBody>
      </p:sp>
      <p:pic>
        <p:nvPicPr>
          <p:cNvPr id="83" name="Picture 82"/>
          <p:cNvPicPr>
            <a:picLocks noChangeAspect="1"/>
          </p:cNvPicPr>
          <p:nvPr/>
        </p:nvPicPr>
        <p:blipFill>
          <a:blip r:embed="rId7"/>
          <a:stretch>
            <a:fillRect/>
          </a:stretch>
        </p:blipFill>
        <p:spPr>
          <a:xfrm>
            <a:off x="3802725" y="7616620"/>
            <a:ext cx="228600" cy="200025"/>
          </a:xfrm>
          <a:prstGeom prst="rect">
            <a:avLst/>
          </a:prstGeom>
        </p:spPr>
      </p:pic>
      <p:pic>
        <p:nvPicPr>
          <p:cNvPr id="84" name="Picture 83"/>
          <p:cNvPicPr>
            <a:picLocks noChangeAspect="1"/>
          </p:cNvPicPr>
          <p:nvPr/>
        </p:nvPicPr>
        <p:blipFill>
          <a:blip r:embed="rId7"/>
          <a:stretch>
            <a:fillRect/>
          </a:stretch>
        </p:blipFill>
        <p:spPr>
          <a:xfrm>
            <a:off x="3802725" y="7814017"/>
            <a:ext cx="228600" cy="200025"/>
          </a:xfrm>
          <a:prstGeom prst="rect">
            <a:avLst/>
          </a:prstGeom>
        </p:spPr>
      </p:pic>
      <p:pic>
        <p:nvPicPr>
          <p:cNvPr id="85" name="Picture 84"/>
          <p:cNvPicPr>
            <a:picLocks noChangeAspect="1"/>
          </p:cNvPicPr>
          <p:nvPr/>
        </p:nvPicPr>
        <p:blipFill>
          <a:blip r:embed="rId7"/>
          <a:stretch>
            <a:fillRect/>
          </a:stretch>
        </p:blipFill>
        <p:spPr>
          <a:xfrm>
            <a:off x="3802725" y="8004735"/>
            <a:ext cx="228600" cy="200025"/>
          </a:xfrm>
          <a:prstGeom prst="rect">
            <a:avLst/>
          </a:prstGeom>
        </p:spPr>
      </p:pic>
      <p:pic>
        <p:nvPicPr>
          <p:cNvPr id="86" name="Picture 85"/>
          <p:cNvPicPr>
            <a:picLocks noChangeAspect="1"/>
          </p:cNvPicPr>
          <p:nvPr/>
        </p:nvPicPr>
        <p:blipFill>
          <a:blip r:embed="rId8"/>
          <a:stretch>
            <a:fillRect/>
          </a:stretch>
        </p:blipFill>
        <p:spPr>
          <a:xfrm>
            <a:off x="3813673" y="8176954"/>
            <a:ext cx="228600" cy="209549"/>
          </a:xfrm>
          <a:prstGeom prst="rect">
            <a:avLst/>
          </a:prstGeom>
        </p:spPr>
      </p:pic>
      <p:cxnSp>
        <p:nvCxnSpPr>
          <p:cNvPr id="87" name="Straight Connector 309"/>
          <p:cNvCxnSpPr>
            <a:cxnSpLocks noChangeShapeType="1"/>
          </p:cNvCxnSpPr>
          <p:nvPr/>
        </p:nvCxnSpPr>
        <p:spPr bwMode="auto">
          <a:xfrm>
            <a:off x="4076140" y="8281698"/>
            <a:ext cx="4863540" cy="9936"/>
          </a:xfrm>
          <a:prstGeom prst="line">
            <a:avLst/>
          </a:prstGeom>
          <a:noFill/>
          <a:ln w="9525" algn="ctr">
            <a:solidFill>
              <a:srgbClr val="6E6E6E"/>
            </a:solidFill>
            <a:round/>
            <a:headEnd/>
            <a:tailEnd/>
          </a:ln>
        </p:spPr>
      </p:cxnSp>
      <p:sp>
        <p:nvSpPr>
          <p:cNvPr id="88" name="Isosceles Triangle 87"/>
          <p:cNvSpPr/>
          <p:nvPr/>
        </p:nvSpPr>
        <p:spPr bwMode="auto">
          <a:xfrm rot="16200000" flipV="1">
            <a:off x="5410743" y="82688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sp>
        <p:nvSpPr>
          <p:cNvPr id="89" name="Isosceles Triangle 88"/>
          <p:cNvSpPr/>
          <p:nvPr/>
        </p:nvSpPr>
        <p:spPr bwMode="auto">
          <a:xfrm rot="16200000" flipV="1">
            <a:off x="8110538" y="8268807"/>
            <a:ext cx="152400" cy="45719"/>
          </a:xfrm>
          <a:prstGeom prst="triangle">
            <a:avLst/>
          </a:prstGeom>
          <a:solidFill>
            <a:srgbClr val="FFFFFF">
              <a:lumMod val="50000"/>
            </a:srgbClr>
          </a:solidFill>
          <a:ln w="9525" cap="flat" cmpd="sng" algn="ctr">
            <a:solidFill>
              <a:srgbClr val="6E6E6E"/>
            </a:solidFill>
            <a:prstDash val="solid"/>
            <a:round/>
            <a:headEnd type="none" w="med" len="med"/>
            <a:tailEnd type="non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6E6E6E"/>
              </a:solidFill>
              <a:effectLst/>
              <a:uLnTx/>
              <a:uFillTx/>
              <a:cs typeface="ＭＳ Ｐゴシック"/>
            </a:endParaRPr>
          </a:p>
        </p:txBody>
      </p:sp>
      <p:grpSp>
        <p:nvGrpSpPr>
          <p:cNvPr id="90" name="Group 89"/>
          <p:cNvGrpSpPr/>
          <p:nvPr/>
        </p:nvGrpSpPr>
        <p:grpSpPr>
          <a:xfrm>
            <a:off x="6571466" y="8112984"/>
            <a:ext cx="858694" cy="372451"/>
            <a:chOff x="3777608" y="3695660"/>
            <a:chExt cx="858694" cy="372451"/>
          </a:xfrm>
        </p:grpSpPr>
        <p:pic>
          <p:nvPicPr>
            <p:cNvPr id="91" name="Picture 90"/>
            <p:cNvPicPr>
              <a:picLocks noChangeAspect="1"/>
            </p:cNvPicPr>
            <p:nvPr/>
          </p:nvPicPr>
          <p:blipFill>
            <a:blip r:embed="rId5"/>
            <a:stretch>
              <a:fillRect/>
            </a:stretch>
          </p:blipFill>
          <p:spPr>
            <a:xfrm>
              <a:off x="3777608" y="3695660"/>
              <a:ext cx="635000" cy="190500"/>
            </a:xfrm>
            <a:prstGeom prst="rect">
              <a:avLst/>
            </a:prstGeom>
          </p:spPr>
        </p:pic>
        <p:pic>
          <p:nvPicPr>
            <p:cNvPr id="92" name="Picture 91"/>
            <p:cNvPicPr>
              <a:picLocks noChangeAspect="1"/>
            </p:cNvPicPr>
            <p:nvPr/>
          </p:nvPicPr>
          <p:blipFill>
            <a:blip r:embed="rId5"/>
            <a:stretch>
              <a:fillRect/>
            </a:stretch>
          </p:blipFill>
          <p:spPr>
            <a:xfrm>
              <a:off x="3886239" y="3786720"/>
              <a:ext cx="635000" cy="190500"/>
            </a:xfrm>
            <a:prstGeom prst="rect">
              <a:avLst/>
            </a:prstGeom>
          </p:spPr>
        </p:pic>
        <p:pic>
          <p:nvPicPr>
            <p:cNvPr id="93" name="Picture 92"/>
            <p:cNvPicPr>
              <a:picLocks noChangeAspect="1"/>
            </p:cNvPicPr>
            <p:nvPr/>
          </p:nvPicPr>
          <p:blipFill>
            <a:blip r:embed="rId5"/>
            <a:stretch>
              <a:fillRect/>
            </a:stretch>
          </p:blipFill>
          <p:spPr>
            <a:xfrm>
              <a:off x="4001302" y="3877611"/>
              <a:ext cx="635000" cy="190500"/>
            </a:xfrm>
            <a:prstGeom prst="rect">
              <a:avLst/>
            </a:prstGeom>
          </p:spPr>
        </p:pic>
      </p:grpSp>
      <p:sp>
        <p:nvSpPr>
          <p:cNvPr id="94" name="TextBox 370"/>
          <p:cNvSpPr txBox="1">
            <a:spLocks noChangeArrowheads="1"/>
          </p:cNvSpPr>
          <p:nvPr/>
        </p:nvSpPr>
        <p:spPr bwMode="auto">
          <a:xfrm>
            <a:off x="6543613" y="7900871"/>
            <a:ext cx="662853" cy="230832"/>
          </a:xfrm>
          <a:prstGeom prst="rect">
            <a:avLst/>
          </a:prstGeom>
          <a:noFill/>
          <a:ln w="9525">
            <a:noFill/>
            <a:miter lim="800000"/>
            <a:headEnd/>
            <a:tailEnd/>
          </a:ln>
        </p:spPr>
        <p:txBody>
          <a:bodyPr wrap="square">
            <a:spAutoFit/>
          </a:bodyPr>
          <a:lstStyle/>
          <a:p>
            <a:r>
              <a:rPr lang="en-US" sz="900" dirty="0" smtClean="0">
                <a:solidFill>
                  <a:srgbClr val="000000"/>
                </a:solidFill>
                <a:ea typeface="ＭＳ Ｐゴシック"/>
                <a:cs typeface="ＭＳ Ｐゴシック"/>
              </a:rPr>
              <a:t>Weblogic</a:t>
            </a:r>
            <a:endParaRPr lang="en-US" sz="900" dirty="0">
              <a:solidFill>
                <a:srgbClr val="000000"/>
              </a:solidFill>
              <a:ea typeface="ＭＳ Ｐゴシック"/>
              <a:cs typeface="ＭＳ Ｐゴシック"/>
            </a:endParaRPr>
          </a:p>
        </p:txBody>
      </p:sp>
      <p:pic>
        <p:nvPicPr>
          <p:cNvPr id="95" name="Picture 94"/>
          <p:cNvPicPr>
            <a:picLocks noChangeAspect="1"/>
          </p:cNvPicPr>
          <p:nvPr/>
        </p:nvPicPr>
        <p:blipFill>
          <a:blip r:embed="rId6"/>
          <a:stretch>
            <a:fillRect/>
          </a:stretch>
        </p:blipFill>
        <p:spPr>
          <a:xfrm>
            <a:off x="8862633" y="8041586"/>
            <a:ext cx="571500" cy="482600"/>
          </a:xfrm>
          <a:prstGeom prst="rect">
            <a:avLst/>
          </a:prstGeom>
        </p:spPr>
      </p:pic>
      <p:sp>
        <p:nvSpPr>
          <p:cNvPr id="96" name="TextBox 370"/>
          <p:cNvSpPr txBox="1">
            <a:spLocks noChangeArrowheads="1"/>
          </p:cNvSpPr>
          <p:nvPr/>
        </p:nvSpPr>
        <p:spPr bwMode="auto">
          <a:xfrm>
            <a:off x="8862633" y="7839519"/>
            <a:ext cx="571500" cy="230832"/>
          </a:xfrm>
          <a:prstGeom prst="rect">
            <a:avLst/>
          </a:prstGeom>
          <a:noFill/>
          <a:ln w="9525">
            <a:noFill/>
            <a:miter lim="800000"/>
            <a:headEnd/>
            <a:tailEnd/>
          </a:ln>
        </p:spPr>
        <p:txBody>
          <a:bodyPr wrap="square">
            <a:spAutoFit/>
          </a:bodyPr>
          <a:lstStyle/>
          <a:p>
            <a:pPr algn="ctr"/>
            <a:r>
              <a:rPr lang="en-US" sz="900" dirty="0" smtClean="0">
                <a:solidFill>
                  <a:srgbClr val="000000"/>
                </a:solidFill>
                <a:ea typeface="ＭＳ Ｐゴシック"/>
                <a:cs typeface="ＭＳ Ｐゴシック"/>
              </a:rPr>
              <a:t>Oracle</a:t>
            </a:r>
            <a:endParaRPr lang="en-US" sz="900" dirty="0">
              <a:solidFill>
                <a:srgbClr val="000000"/>
              </a:solidFill>
              <a:ea typeface="ＭＳ Ｐゴシック"/>
              <a:cs typeface="ＭＳ Ｐゴシック"/>
            </a:endParaRPr>
          </a:p>
        </p:txBody>
      </p:sp>
      <p:cxnSp>
        <p:nvCxnSpPr>
          <p:cNvPr id="98" name="Straight Connector 309"/>
          <p:cNvCxnSpPr>
            <a:cxnSpLocks noChangeShapeType="1"/>
          </p:cNvCxnSpPr>
          <p:nvPr/>
        </p:nvCxnSpPr>
        <p:spPr bwMode="auto">
          <a:xfrm>
            <a:off x="5101177" y="8286627"/>
            <a:ext cx="1481915" cy="8308"/>
          </a:xfrm>
          <a:prstGeom prst="line">
            <a:avLst/>
          </a:prstGeom>
          <a:noFill/>
          <a:ln w="38100" cap="rnd" cmpd="sng" algn="ctr">
            <a:solidFill>
              <a:srgbClr val="D40000"/>
            </a:solidFill>
            <a:round/>
            <a:headEnd/>
            <a:tailEnd/>
          </a:ln>
        </p:spPr>
      </p:cxnSp>
      <p:cxnSp>
        <p:nvCxnSpPr>
          <p:cNvPr id="99" name="Straight Connector 309"/>
          <p:cNvCxnSpPr>
            <a:cxnSpLocks noChangeShapeType="1"/>
          </p:cNvCxnSpPr>
          <p:nvPr/>
        </p:nvCxnSpPr>
        <p:spPr bwMode="auto">
          <a:xfrm>
            <a:off x="3999687" y="8286627"/>
            <a:ext cx="1482490" cy="0"/>
          </a:xfrm>
          <a:prstGeom prst="line">
            <a:avLst/>
          </a:prstGeom>
          <a:noFill/>
          <a:ln w="38100" cap="rnd" cmpd="sng" algn="ctr">
            <a:solidFill>
              <a:srgbClr val="D40000"/>
            </a:solidFill>
            <a:round/>
            <a:headEnd/>
            <a:tailEnd/>
          </a:ln>
        </p:spPr>
      </p:cxnSp>
      <p:cxnSp>
        <p:nvCxnSpPr>
          <p:cNvPr id="100" name="Straight Connector 309"/>
          <p:cNvCxnSpPr>
            <a:cxnSpLocks noChangeShapeType="1"/>
          </p:cNvCxnSpPr>
          <p:nvPr/>
        </p:nvCxnSpPr>
        <p:spPr bwMode="auto">
          <a:xfrm flipV="1">
            <a:off x="7206466" y="7505855"/>
            <a:ext cx="1066832" cy="702349"/>
          </a:xfrm>
          <a:prstGeom prst="line">
            <a:avLst/>
          </a:prstGeom>
          <a:noFill/>
          <a:ln w="38100" cap="rnd" cmpd="sng" algn="ctr">
            <a:solidFill>
              <a:srgbClr val="D40000"/>
            </a:solidFill>
            <a:round/>
            <a:headEnd/>
            <a:tailEnd/>
          </a:ln>
        </p:spPr>
      </p:cxnSp>
      <p:sp>
        <p:nvSpPr>
          <p:cNvPr id="101" name="Isosceles Triangle 100"/>
          <p:cNvSpPr/>
          <p:nvPr/>
        </p:nvSpPr>
        <p:spPr bwMode="auto">
          <a:xfrm rot="13958193" flipV="1">
            <a:off x="7579283" y="7834719"/>
            <a:ext cx="254186" cy="76254"/>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cxnSp>
        <p:nvCxnSpPr>
          <p:cNvPr id="102" name="Straight Connector 309"/>
          <p:cNvCxnSpPr>
            <a:cxnSpLocks noChangeShapeType="1"/>
          </p:cNvCxnSpPr>
          <p:nvPr/>
        </p:nvCxnSpPr>
        <p:spPr bwMode="auto">
          <a:xfrm flipV="1">
            <a:off x="10043625" y="6088654"/>
            <a:ext cx="60550" cy="200660"/>
          </a:xfrm>
          <a:prstGeom prst="line">
            <a:avLst/>
          </a:prstGeom>
          <a:noFill/>
          <a:ln w="38100" cap="rnd" cmpd="sng" algn="ctr">
            <a:solidFill>
              <a:srgbClr val="D40000"/>
            </a:solidFill>
            <a:round/>
            <a:headEnd/>
            <a:tailEnd/>
          </a:ln>
        </p:spPr>
      </p:cxnSp>
      <p:sp>
        <p:nvSpPr>
          <p:cNvPr id="103" name="Isosceles Triangle 102"/>
          <p:cNvSpPr/>
          <p:nvPr/>
        </p:nvSpPr>
        <p:spPr bwMode="auto">
          <a:xfrm rot="16200000" flipV="1">
            <a:off x="5366852" y="8245294"/>
            <a:ext cx="275572" cy="82668"/>
          </a:xfrm>
          <a:prstGeom prst="triangle">
            <a:avLst/>
          </a:prstGeom>
          <a:solidFill>
            <a:srgbClr val="D40000"/>
          </a:solidFill>
          <a:ln w="28575" cap="flat" cmpd="sng" algn="ctr">
            <a:solidFill>
              <a:srgbClr val="D40000"/>
            </a:solidFill>
            <a:prstDash val="solid"/>
            <a:round/>
            <a:headEnd type="none" w="med" len="med"/>
            <a:tailEnd type="none" w="med" len="med"/>
          </a:ln>
          <a:effectLst/>
        </p:spPr>
        <p:txBody>
          <a:bodyPr/>
          <a:lstStyle/>
          <a:p>
            <a:pPr defTabSz="914400" eaLnBrk="0" fontAlgn="base" hangingPunct="0">
              <a:spcBef>
                <a:spcPct val="0"/>
              </a:spcBef>
              <a:spcAft>
                <a:spcPct val="0"/>
              </a:spcAft>
              <a:defRPr/>
            </a:pPr>
            <a:endParaRPr lang="en-US" sz="900">
              <a:solidFill>
                <a:srgbClr val="6E6E6E"/>
              </a:solidFill>
              <a:latin typeface="Arial" charset="0"/>
              <a:ea typeface="ＭＳ Ｐゴシック" pitchFamily="-96" charset="-128"/>
              <a:cs typeface="ＭＳ Ｐゴシック"/>
            </a:endParaRPr>
          </a:p>
        </p:txBody>
      </p:sp>
      <p:grpSp>
        <p:nvGrpSpPr>
          <p:cNvPr id="107" name="Group 106"/>
          <p:cNvGrpSpPr/>
          <p:nvPr/>
        </p:nvGrpSpPr>
        <p:grpSpPr>
          <a:xfrm>
            <a:off x="4182325" y="7465133"/>
            <a:ext cx="1143000" cy="1415730"/>
            <a:chOff x="1830814" y="2957746"/>
            <a:chExt cx="1143000" cy="1415730"/>
          </a:xfrm>
        </p:grpSpPr>
        <p:grpSp>
          <p:nvGrpSpPr>
            <p:cNvPr id="108" name="Group 107"/>
            <p:cNvGrpSpPr/>
            <p:nvPr/>
          </p:nvGrpSpPr>
          <p:grpSpPr>
            <a:xfrm>
              <a:off x="1830814" y="2957746"/>
              <a:ext cx="1143000" cy="1415730"/>
              <a:chOff x="1613520" y="2754870"/>
              <a:chExt cx="1143000" cy="1415730"/>
            </a:xfrm>
          </p:grpSpPr>
          <p:sp>
            <p:nvSpPr>
              <p:cNvPr id="114" name="Rectangle 113"/>
              <p:cNvSpPr/>
              <p:nvPr/>
            </p:nvSpPr>
            <p:spPr>
              <a:xfrm>
                <a:off x="1651510" y="2754870"/>
                <a:ext cx="1005604" cy="338554"/>
              </a:xfrm>
              <a:prstGeom prst="rect">
                <a:avLst/>
              </a:prstGeom>
              <a:noFill/>
            </p:spPr>
            <p:txBody>
              <a:bodyPr wrap="none" lIns="91440" tIns="45720" rIns="91440" bIns="45720">
                <a:spAutoFit/>
              </a:bodyPr>
              <a:lstStyle/>
              <a:p>
                <a:pPr lvl="0" algn="ctr" defTabSz="914400">
                  <a:defRPr/>
                </a:pPr>
                <a:r>
                  <a:rPr lang="en-US" sz="1600" b="1" kern="0" dirty="0" smtClean="0">
                    <a:ln w="9000" cmpd="sng">
                      <a:noFill/>
                      <a:prstDash val="solid"/>
                    </a:ln>
                    <a:solidFill>
                      <a:srgbClr val="FC7700"/>
                    </a:solidFill>
                  </a:rPr>
                  <a:t>WEB 2.0</a:t>
                </a:r>
                <a:endParaRPr kumimoji="0" lang="en-US" sz="1800" b="1" i="0" u="none" strike="noStrike" kern="0" cap="all" spc="0" normalizeH="0" baseline="0" noProof="0" dirty="0">
                  <a:ln w="9000" cmpd="sng">
                    <a:noFill/>
                    <a:prstDash val="solid"/>
                  </a:ln>
                  <a:solidFill>
                    <a:srgbClr val="FC7700"/>
                  </a:solidFill>
                  <a:effectLst/>
                  <a:uLnTx/>
                  <a:uFillTx/>
                </a:endParaRPr>
              </a:p>
            </p:txBody>
          </p:sp>
          <p:sp>
            <p:nvSpPr>
              <p:cNvPr id="115" name="TextBox 114"/>
              <p:cNvSpPr txBox="1"/>
              <p:nvPr/>
            </p:nvSpPr>
            <p:spPr>
              <a:xfrm>
                <a:off x="1613520" y="3708935"/>
                <a:ext cx="114300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Browser Logic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AJAX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5F5F5F"/>
                    </a:solidFill>
                    <a:effectLst/>
                    <a:uLnTx/>
                    <a:uFillTx/>
                  </a:rPr>
                  <a:t>Web Frameworks</a:t>
                </a:r>
              </a:p>
            </p:txBody>
          </p:sp>
        </p:grpSp>
        <p:grpSp>
          <p:nvGrpSpPr>
            <p:cNvPr id="109" name="Group 108"/>
            <p:cNvGrpSpPr/>
            <p:nvPr/>
          </p:nvGrpSpPr>
          <p:grpSpPr>
            <a:xfrm>
              <a:off x="1893720" y="3490059"/>
              <a:ext cx="976900" cy="463332"/>
              <a:chOff x="1893720" y="3490059"/>
              <a:chExt cx="976900" cy="463332"/>
            </a:xfrm>
          </p:grpSpPr>
          <p:pic>
            <p:nvPicPr>
              <p:cNvPr id="110" name="Picture 109"/>
              <p:cNvPicPr>
                <a:picLocks noChangeAspect="1"/>
              </p:cNvPicPr>
              <p:nvPr/>
            </p:nvPicPr>
            <p:blipFill>
              <a:blip r:embed="rId5"/>
              <a:stretch>
                <a:fillRect/>
              </a:stretch>
            </p:blipFill>
            <p:spPr>
              <a:xfrm>
                <a:off x="1893720" y="3490059"/>
                <a:ext cx="635000" cy="190500"/>
              </a:xfrm>
              <a:prstGeom prst="rect">
                <a:avLst/>
              </a:prstGeom>
            </p:spPr>
          </p:pic>
          <p:pic>
            <p:nvPicPr>
              <p:cNvPr id="111" name="Picture 110"/>
              <p:cNvPicPr>
                <a:picLocks noChangeAspect="1"/>
              </p:cNvPicPr>
              <p:nvPr/>
            </p:nvPicPr>
            <p:blipFill>
              <a:blip r:embed="rId5"/>
              <a:stretch>
                <a:fillRect/>
              </a:stretch>
            </p:blipFill>
            <p:spPr>
              <a:xfrm>
                <a:off x="2002351" y="3581119"/>
                <a:ext cx="635000" cy="190500"/>
              </a:xfrm>
              <a:prstGeom prst="rect">
                <a:avLst/>
              </a:prstGeom>
            </p:spPr>
          </p:pic>
          <p:pic>
            <p:nvPicPr>
              <p:cNvPr id="112" name="Picture 111"/>
              <p:cNvPicPr>
                <a:picLocks noChangeAspect="1"/>
              </p:cNvPicPr>
              <p:nvPr/>
            </p:nvPicPr>
            <p:blipFill>
              <a:blip r:embed="rId5"/>
              <a:stretch>
                <a:fillRect/>
              </a:stretch>
            </p:blipFill>
            <p:spPr>
              <a:xfrm>
                <a:off x="2117414" y="3672010"/>
                <a:ext cx="635000" cy="190500"/>
              </a:xfrm>
              <a:prstGeom prst="rect">
                <a:avLst/>
              </a:prstGeom>
            </p:spPr>
          </p:pic>
          <p:pic>
            <p:nvPicPr>
              <p:cNvPr id="113" name="Picture 112"/>
              <p:cNvPicPr>
                <a:picLocks noChangeAspect="1"/>
              </p:cNvPicPr>
              <p:nvPr/>
            </p:nvPicPr>
            <p:blipFill>
              <a:blip r:embed="rId5"/>
              <a:stretch>
                <a:fillRect/>
              </a:stretch>
            </p:blipFill>
            <p:spPr>
              <a:xfrm>
                <a:off x="2235620" y="3762891"/>
                <a:ext cx="635000" cy="190500"/>
              </a:xfrm>
              <a:prstGeom prst="rect">
                <a:avLst/>
              </a:prstGeom>
            </p:spPr>
          </p:pic>
        </p:grpSp>
      </p:grpSp>
      <p:grpSp>
        <p:nvGrpSpPr>
          <p:cNvPr id="116" name="Group 115"/>
          <p:cNvGrpSpPr/>
          <p:nvPr/>
        </p:nvGrpSpPr>
        <p:grpSpPr>
          <a:xfrm>
            <a:off x="6024373" y="6403644"/>
            <a:ext cx="1825188" cy="2471702"/>
            <a:chOff x="3672862" y="1896257"/>
            <a:chExt cx="1825188" cy="2471702"/>
          </a:xfrm>
        </p:grpSpPr>
        <p:sp>
          <p:nvSpPr>
            <p:cNvPr id="131" name="TextBox 130"/>
            <p:cNvSpPr txBox="1"/>
            <p:nvPr/>
          </p:nvSpPr>
          <p:spPr>
            <a:xfrm>
              <a:off x="3672862" y="3783183"/>
              <a:ext cx="838200" cy="58477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FFFFFF">
                      <a:lumMod val="75000"/>
                    </a:srgbClr>
                  </a:solidFill>
                  <a:effectLst/>
                  <a:uLnTx/>
                  <a:uFillTx/>
                </a:rPr>
                <a:t>Release</a:t>
              </a:r>
              <a:r>
                <a:rPr kumimoji="0" lang="en-US" sz="800" b="0" i="0" u="none" strike="noStrike" kern="0" cap="none" spc="0" normalizeH="0" baseline="0" noProof="0" dirty="0" smtClean="0">
                  <a:ln>
                    <a:noFill/>
                  </a:ln>
                  <a:solidFill>
                    <a:srgbClr val="FFFFFF">
                      <a:lumMod val="75000"/>
                    </a:srgbClr>
                  </a:solidFill>
                  <a:effectLst/>
                  <a:uLnTx/>
                  <a:uFillTx/>
                </a:rPr>
                <a:t> 1.6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6E6E6E"/>
                  </a:solidFill>
                  <a:effectLst/>
                  <a:uLnTx/>
                  <a:uFillTx/>
                </a:rPr>
                <a:t>Release</a:t>
              </a:r>
              <a:r>
                <a:rPr kumimoji="0" lang="en-US" sz="800" b="0" i="0" u="none" strike="noStrike" kern="0" cap="none" spc="0" normalizeH="0" baseline="0" noProof="0" dirty="0" smtClean="0">
                  <a:ln>
                    <a:noFill/>
                  </a:ln>
                  <a:solidFill>
                    <a:srgbClr val="6E6E6E"/>
                  </a:solidFill>
                  <a:effectLst/>
                  <a:uLnTx/>
                  <a:uFillTx/>
                </a:rPr>
                <a:t> 2.0</a:t>
              </a:r>
            </a:p>
          </p:txBody>
        </p:sp>
        <p:grpSp>
          <p:nvGrpSpPr>
            <p:cNvPr id="119" name="Group 118"/>
            <p:cNvGrpSpPr/>
            <p:nvPr/>
          </p:nvGrpSpPr>
          <p:grpSpPr>
            <a:xfrm>
              <a:off x="4754419" y="1896257"/>
              <a:ext cx="743631" cy="281560"/>
              <a:chOff x="3777608" y="3695660"/>
              <a:chExt cx="743631" cy="281560"/>
            </a:xfrm>
          </p:grpSpPr>
          <p:pic>
            <p:nvPicPr>
              <p:cNvPr id="120" name="Picture 119"/>
              <p:cNvPicPr>
                <a:picLocks noChangeAspect="1"/>
              </p:cNvPicPr>
              <p:nvPr/>
            </p:nvPicPr>
            <p:blipFill>
              <a:blip r:embed="rId5"/>
              <a:stretch>
                <a:fillRect/>
              </a:stretch>
            </p:blipFill>
            <p:spPr>
              <a:xfrm>
                <a:off x="3777608" y="3695660"/>
                <a:ext cx="635000" cy="190500"/>
              </a:xfrm>
              <a:prstGeom prst="rect">
                <a:avLst/>
              </a:prstGeom>
            </p:spPr>
          </p:pic>
          <p:pic>
            <p:nvPicPr>
              <p:cNvPr id="121" name="Picture 120"/>
              <p:cNvPicPr>
                <a:picLocks noChangeAspect="1"/>
              </p:cNvPicPr>
              <p:nvPr/>
            </p:nvPicPr>
            <p:blipFill>
              <a:blip r:embed="rId5"/>
              <a:stretch>
                <a:fillRect/>
              </a:stretch>
            </p:blipFill>
            <p:spPr>
              <a:xfrm>
                <a:off x="3886239" y="3786720"/>
                <a:ext cx="635000" cy="190500"/>
              </a:xfrm>
              <a:prstGeom prst="rect">
                <a:avLst/>
              </a:prstGeom>
            </p:spPr>
          </p:pic>
        </p:grpSp>
      </p:grpSp>
      <p:pic>
        <p:nvPicPr>
          <p:cNvPr id="133" name="Bild 99"/>
          <p:cNvPicPr>
            <a:picLocks noChangeAspect="1"/>
          </p:cNvPicPr>
          <p:nvPr/>
        </p:nvPicPr>
        <p:blipFill>
          <a:blip r:embed="rId9">
            <a:clrChange>
              <a:clrFrom>
                <a:srgbClr val="E9EDFF"/>
              </a:clrFrom>
              <a:clrTo>
                <a:srgbClr val="E9EDFF">
                  <a:alpha val="0"/>
                </a:srgbClr>
              </a:clrTo>
            </a:clrChange>
            <a:alphaModFix/>
          </a:blip>
          <a:stretch>
            <a:fillRect/>
          </a:stretch>
        </p:blipFill>
        <p:spPr>
          <a:xfrm>
            <a:off x="8944612" y="6676893"/>
            <a:ext cx="550228" cy="464847"/>
          </a:xfrm>
          <a:prstGeom prst="rect">
            <a:avLst/>
          </a:prstGeom>
        </p:spPr>
      </p:pic>
      <p:pic>
        <p:nvPicPr>
          <p:cNvPr id="134" name="Bild 100"/>
          <p:cNvPicPr>
            <a:picLocks noChangeAspect="1"/>
          </p:cNvPicPr>
          <p:nvPr/>
        </p:nvPicPr>
        <p:blipFill>
          <a:blip r:embed="rId10"/>
          <a:stretch>
            <a:fillRect/>
          </a:stretch>
        </p:blipFill>
        <p:spPr>
          <a:xfrm>
            <a:off x="3763302" y="5489022"/>
            <a:ext cx="4825567" cy="1674414"/>
          </a:xfrm>
          <a:prstGeom prst="rect">
            <a:avLst/>
          </a:prstGeom>
        </p:spPr>
      </p:pic>
      <p:pic>
        <p:nvPicPr>
          <p:cNvPr id="136" name="Picture 135"/>
          <p:cNvPicPr>
            <a:picLocks noChangeAspect="1"/>
          </p:cNvPicPr>
          <p:nvPr/>
        </p:nvPicPr>
        <p:blipFill>
          <a:blip r:embed="rId11"/>
          <a:stretch>
            <a:fillRect/>
          </a:stretch>
        </p:blipFill>
        <p:spPr>
          <a:xfrm>
            <a:off x="7927529" y="7243730"/>
            <a:ext cx="1003300" cy="304800"/>
          </a:xfrm>
          <a:prstGeom prst="rect">
            <a:avLst/>
          </a:prstGeom>
        </p:spPr>
      </p:pic>
      <p:sp>
        <p:nvSpPr>
          <p:cNvPr id="137" name="TextBox 370"/>
          <p:cNvSpPr txBox="1">
            <a:spLocks noChangeArrowheads="1"/>
          </p:cNvSpPr>
          <p:nvPr/>
        </p:nvSpPr>
        <p:spPr bwMode="auto">
          <a:xfrm>
            <a:off x="7959171" y="7277091"/>
            <a:ext cx="943718" cy="230832"/>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000000"/>
                </a:solidFill>
                <a:effectLst/>
                <a:uLnTx/>
                <a:uFillTx/>
                <a:ea typeface="ＭＳ Ｐゴシック"/>
                <a:cs typeface="ＭＳ Ｐゴシック"/>
              </a:rPr>
              <a:t>ESB</a:t>
            </a:r>
            <a:endParaRPr kumimoji="0" lang="en-US" sz="900" b="0" i="0" u="none" strike="noStrike" kern="0" cap="none" spc="0" normalizeH="0" baseline="0" noProof="0" dirty="0">
              <a:ln>
                <a:noFill/>
              </a:ln>
              <a:solidFill>
                <a:srgbClr val="000000"/>
              </a:solidFill>
              <a:effectLst/>
              <a:uLnTx/>
              <a:uFillTx/>
              <a:ea typeface="ＭＳ Ｐゴシック"/>
              <a:cs typeface="ＭＳ Ｐゴシック"/>
            </a:endParaRPr>
          </a:p>
        </p:txBody>
      </p:sp>
    </p:spTree>
    <p:extLst>
      <p:ext uri="{BB962C8B-B14F-4D97-AF65-F5344CB8AC3E}">
        <p14:creationId xmlns:p14="http://schemas.microsoft.com/office/powerpoint/2010/main" val="12431741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1000"/>
                                        <p:tgtEl>
                                          <p:spTgt spid="18"/>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dissolve">
                                      <p:cBhvr>
                                        <p:cTn id="11" dur="2000"/>
                                        <p:tgtEl>
                                          <p:spTgt spid="26"/>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dissolve">
                                      <p:cBhvr>
                                        <p:cTn id="14" dur="1000"/>
                                        <p:tgtEl>
                                          <p:spTgt spid="27"/>
                                        </p:tgtEl>
                                      </p:cBhvr>
                                    </p:animEffect>
                                  </p:childTnLst>
                                </p:cTn>
                              </p:par>
                            </p:childTnLst>
                          </p:cTn>
                        </p:par>
                        <p:par>
                          <p:cTn id="15" fill="hold">
                            <p:stCondLst>
                              <p:cond delay="3000"/>
                            </p:stCondLst>
                            <p:childTnLst>
                              <p:par>
                                <p:cTn id="16" presetID="9" presetClass="entr" presetSubtype="0"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1000"/>
                                        <p:tgtEl>
                                          <p:spTgt spid="30"/>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dissolve">
                                      <p:cBhvr>
                                        <p:cTn id="21" dur="1000"/>
                                        <p:tgtEl>
                                          <p:spTgt spid="31"/>
                                        </p:tgtEl>
                                      </p:cBhvr>
                                    </p:animEffect>
                                  </p:childTnLst>
                                </p:cTn>
                              </p:par>
                            </p:childTnLst>
                          </p:cTn>
                        </p:par>
                        <p:par>
                          <p:cTn id="22" fill="hold">
                            <p:stCondLst>
                              <p:cond delay="4000"/>
                            </p:stCondLst>
                            <p:childTnLst>
                              <p:par>
                                <p:cTn id="23" presetID="9"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1000"/>
                                        <p:tgtEl>
                                          <p:spTgt spid="19"/>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10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1000"/>
                                        <p:tgtEl>
                                          <p:spTgt spid="22"/>
                                        </p:tgtEl>
                                      </p:cBhvr>
                                    </p:animEffect>
                                  </p:childTnLst>
                                </p:cTn>
                              </p:par>
                              <p:par>
                                <p:cTn id="32" presetID="9"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dissolve">
                                      <p:cBhvr>
                                        <p:cTn id="34" dur="10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0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3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6" presetClass="emph" presetSubtype="0" repeatCount="5000" fill="remove" nodeType="clickEffect">
                                  <p:stCondLst>
                                    <p:cond delay="0"/>
                                  </p:stCondLst>
                                  <p:childTnLst>
                                    <p:animEffect transition="out" filter="fade">
                                      <p:cBhvr>
                                        <p:cTn id="90" dur="1000" tmFilter="0, 0; .2, .5; .8, .5; 1, 0"/>
                                        <p:tgtEl>
                                          <p:spTgt spid="104"/>
                                        </p:tgtEl>
                                      </p:cBhvr>
                                    </p:animEffect>
                                    <p:animScale>
                                      <p:cBhvr>
                                        <p:cTn id="91" dur="500" autoRev="1" fill="hold"/>
                                        <p:tgtEl>
                                          <p:spTgt spid="104"/>
                                        </p:tgtEl>
                                      </p:cBhvr>
                                      <p:by x="105000" y="105000"/>
                                    </p:animScale>
                                  </p:childTnLst>
                                </p:cTn>
                              </p:par>
                              <p:par>
                                <p:cTn id="92" presetID="6" presetClass="emph" presetSubtype="0" repeatCount="5000" fill="remove" nodeType="withEffect">
                                  <p:stCondLst>
                                    <p:cond delay="0"/>
                                  </p:stCondLst>
                                  <p:childTnLst>
                                    <p:animScale>
                                      <p:cBhvr>
                                        <p:cTn id="93" dur="1000" fill="hold"/>
                                        <p:tgtEl>
                                          <p:spTgt spid="104"/>
                                        </p:tgtEl>
                                      </p:cBhvr>
                                      <p:by x="150000" y="150000"/>
                                    </p:animScale>
                                  </p:childTnLst>
                                </p:cTn>
                              </p:par>
                            </p:childTnLst>
                          </p:cTn>
                        </p:par>
                        <p:par>
                          <p:cTn id="94" fill="hold">
                            <p:stCondLst>
                              <p:cond delay="5000"/>
                            </p:stCondLst>
                            <p:childTnLst>
                              <p:par>
                                <p:cTn id="95" presetID="1" presetClass="entr" presetSubtype="0" fill="hold" nodeType="afterEffect">
                                  <p:stCondLst>
                                    <p:cond delay="0"/>
                                  </p:stCondLst>
                                  <p:childTnLst>
                                    <p:set>
                                      <p:cBhvr>
                                        <p:cTn id="96" dur="1" fill="hold">
                                          <p:stCondLst>
                                            <p:cond delay="0"/>
                                          </p:stCondLst>
                                        </p:cTn>
                                        <p:tgtEl>
                                          <p:spTgt spid="134"/>
                                        </p:tgtEl>
                                        <p:attrNameLst>
                                          <p:attrName>style.visibility</p:attrName>
                                        </p:attrNameLst>
                                      </p:cBhvr>
                                      <p:to>
                                        <p:strVal val="visible"/>
                                      </p:to>
                                    </p:set>
                                  </p:childTnLst>
                                </p:cTn>
                              </p:par>
                            </p:childTnLst>
                          </p:cTn>
                        </p:par>
                        <p:par>
                          <p:cTn id="97" fill="hold">
                            <p:stCondLst>
                              <p:cond delay="5000"/>
                            </p:stCondLst>
                            <p:childTnLst>
                              <p:par>
                                <p:cTn id="98" presetID="9" presetClass="entr" presetSubtype="0" fill="hold" nodeType="afterEffect">
                                  <p:stCondLst>
                                    <p:cond delay="0"/>
                                  </p:stCondLst>
                                  <p:childTnLst>
                                    <p:set>
                                      <p:cBhvr>
                                        <p:cTn id="99" dur="1" fill="hold">
                                          <p:stCondLst>
                                            <p:cond delay="0"/>
                                          </p:stCondLst>
                                        </p:cTn>
                                        <p:tgtEl>
                                          <p:spTgt spid="133"/>
                                        </p:tgtEl>
                                        <p:attrNameLst>
                                          <p:attrName>style.visibility</p:attrName>
                                        </p:attrNameLst>
                                      </p:cBhvr>
                                      <p:to>
                                        <p:strVal val="visible"/>
                                      </p:to>
                                    </p:set>
                                    <p:animEffect transition="in" filter="dissolve">
                                      <p:cBhvr>
                                        <p:cTn id="100"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animBg="1"/>
      <p:bldP spid="27" grpId="0" animBg="1"/>
      <p:bldP spid="30" grpId="0" animBg="1"/>
      <p:bldP spid="31" grpId="0" animBg="1"/>
      <p:bldP spid="82" grpId="0"/>
      <p:bldP spid="88" grpId="0" animBg="1"/>
      <p:bldP spid="89" grpId="0" animBg="1"/>
      <p:bldP spid="94" grpId="0"/>
      <p:bldP spid="96" grpId="0"/>
      <p:bldP spid="101" grpId="0" animBg="1"/>
      <p:bldP spid="103" grpId="0" animBg="1"/>
      <p:bldP spid="137"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 - &amp;quot;Pro Overview&amp;quot;&quot;/&gt;&lt;property id=&quot;20307&quot; value=&quot;257&quot;/&gt;&lt;/object&gt;&lt;object type=&quot;3&quot; unique_id=&quot;10005&quot;&gt;&lt;property id=&quot;20148&quot; value=&quot;5&quot;/&gt;&lt;property id=&quot;20300&quot; value=&quot;Slide 2 - &amp;quot;Agenda&amp;quot;&quot;/&gt;&lt;property id=&quot;20307&quot; value=&quot;259&quot;/&gt;&lt;/object&gt;&lt;object type=&quot;3&quot; unique_id=&quot;10006&quot;&gt;&lt;property id=&quot;20148&quot; value=&quot;5&quot;/&gt;&lt;property id=&quot;20300&quot; value=&quot;Slide 3 - &amp;quot;Distributed Applications&amp;quot;&quot;/&gt;&lt;property id=&quot;20307&quot; value=&quot;268&quot;/&gt;&lt;/object&gt;&lt;object type=&quot;3&quot; unique_id=&quot;10007&quot;&gt;&lt;property id=&quot;20148&quot; value=&quot;5&quot;/&gt;&lt;property id=&quot;20300&quot; value=&quot;Slide 4 - &amp;quot;AppDynamics Controller&amp;quot;&quot;/&gt;&lt;property id=&quot;20307&quot; value=&quot;261&quot;/&gt;&lt;/object&gt;&lt;object type=&quot;3&quot; unique_id=&quot;10009&quot;&gt;&lt;property id=&quot;20148&quot; value=&quot;5&quot;/&gt;&lt;property id=&quot;20300&quot; value=&quot;Slide 5 - &amp;quot;Key Stakeholders&amp;quot;&quot;/&gt;&lt;property id=&quot;20307&quot; value=&quot;265&quot;/&gt;&lt;/object&gt;&lt;object type=&quot;3&quot; unique_id=&quot;10010&quot;&gt;&lt;property id=&quot;20148&quot; value=&quot;5&quot;/&gt;&lt;property id=&quot;20300&quot; value=&quot;Slide 6 - &amp;quot;Key Stakeholders&amp;quot;&quot;/&gt;&lt;property id=&quot;20307&quot; value=&quot;266&quot;/&gt;&lt;/object&gt;&lt;object type=&quot;3&quot; unique_id=&quot;10011&quot;&gt;&lt;property id=&quot;20148&quot; value=&quot;5&quot;/&gt;&lt;property id=&quot;20300&quot; value=&quot;Slide 10&quot;/&gt;&lt;property id=&quot;20307&quot; value=&quot;278&quot;/&gt;&lt;/object&gt;&lt;object type=&quot;3&quot; unique_id=&quot;10012&quot;&gt;&lt;property id=&quot;20148&quot; value=&quot;5&quot;/&gt;&lt;property id=&quot;20300&quot; value=&quot;Slide 11 - &amp;quot;Key Stakeholders&amp;quot;&quot;/&gt;&lt;property id=&quot;20307&quot; value=&quot;272&quot;/&gt;&lt;/object&gt;&lt;object type=&quot;3&quot; unique_id=&quot;10013&quot;&gt;&lt;property id=&quot;20148&quot; value=&quot;5&quot;/&gt;&lt;property id=&quot;20300&quot; value=&quot;Slide 14&quot;/&gt;&lt;property id=&quot;20307&quot; value=&quot;279&quot;/&gt;&lt;/object&gt;&lt;object type=&quot;3&quot; unique_id=&quot;10014&quot;&gt;&lt;property id=&quot;20148&quot; value=&quot;5&quot;/&gt;&lt;property id=&quot;20300&quot; value=&quot;Slide 15 - &amp;quot;Key Stakeholders&amp;quot;&quot;/&gt;&lt;property id=&quot;20307&quot; value=&quot;273&quot;/&gt;&lt;/object&gt;&lt;object type=&quot;3&quot; unique_id=&quot;10015&quot;&gt;&lt;property id=&quot;20148&quot; value=&quot;5&quot;/&gt;&lt;property id=&quot;20300&quot; value=&quot;Slide 16&quot;/&gt;&lt;property id=&quot;20307&quot; value=&quot;280&quot;/&gt;&lt;/object&gt;&lt;object type=&quot;3&quot; unique_id=&quot;10016&quot;&gt;&lt;property id=&quot;20148&quot; value=&quot;5&quot;/&gt;&lt;property id=&quot;20300&quot; value=&quot;Slide 17 - &amp;quot;Key Stakeholders&amp;quot;&quot;/&gt;&lt;property id=&quot;20307&quot; value=&quot;275&quot;/&gt;&lt;/object&gt;&lt;object type=&quot;3&quot; unique_id=&quot;10017&quot;&gt;&lt;property id=&quot;20148&quot; value=&quot;5&quot;/&gt;&lt;property id=&quot;20300&quot; value=&quot;Slide 18&quot;/&gt;&lt;property id=&quot;20307&quot; value=&quot;281&quot;/&gt;&lt;/object&gt;&lt;object type=&quot;3&quot; unique_id=&quot;10018&quot;&gt;&lt;property id=&quot;20148&quot; value=&quot;5&quot;/&gt;&lt;property id=&quot;20300&quot; value=&quot;Slide 19 - &amp;quot;Recap&amp;quot;&quot;/&gt;&lt;property id=&quot;20307&quot; value=&quot;277&quot;/&gt;&lt;/object&gt;&lt;object type=&quot;3&quot; unique_id=&quot;10019&quot;&gt;&lt;property id=&quot;20148&quot; value=&quot;5&quot;/&gt;&lt;property id=&quot;20300&quot; value=&quot;Slide 20&quot;/&gt;&lt;property id=&quot;20307&quot; value=&quot;282&quot;/&gt;&lt;/object&gt;&lt;object type=&quot;3&quot; unique_id=&quot;10020&quot;&gt;&lt;property id=&quot;20148&quot; value=&quot;5&quot;/&gt;&lt;property id=&quot;20300&quot; value=&quot;Slide 21 - &amp;quot;Next steps&amp;quot;&quot;/&gt;&lt;property id=&quot;20307&quot; value=&quot;284&quot;/&gt;&lt;/object&gt;&lt;object type=&quot;3&quot; unique_id=&quot;10021&quot;&gt;&lt;property id=&quot;20148&quot; value=&quot;5&quot;/&gt;&lt;property id=&quot;20300&quot; value=&quot;Slide 23 - &amp;quot;Pro Overview&amp;quot;&quot;/&gt;&lt;property id=&quot;20307&quot; value=&quot;283&quot;/&gt;&lt;/object&gt;&lt;object type=&quot;3&quot; unique_id=&quot;10102&quot;&gt;&lt;property id=&quot;20148&quot; value=&quot;5&quot;/&gt;&lt;property id=&quot;20300&quot; value=&quot;Slide 22 - &amp;quot;Metrics&amp;quot;&quot;/&gt;&lt;property id=&quot;20307&quot; value=&quot;285&quot;/&gt;&lt;/object&gt;&lt;object type=&quot;3&quot; unique_id=&quot;10208&quot;&gt;&lt;property id=&quot;20148&quot; value=&quot;5&quot;/&gt;&lt;property id=&quot;20300&quot; value=&quot;Slide 7 - &amp;quot;Confirming Architecture&amp;quot;&quot;/&gt;&lt;property id=&quot;20307&quot; value=&quot;291&quot;/&gt;&lt;/object&gt;&lt;object type=&quot;3&quot; unique_id=&quot;10209&quot;&gt;&lt;property id=&quot;20148&quot; value=&quot;5&quot;/&gt;&lt;property id=&quot;20300&quot; value=&quot;Slide 9 - &amp;quot;Confirming Architecture&amp;quot;&quot;/&gt;&lt;property id=&quot;20307&quot; value=&quot;288&quot;/&gt;&lt;/object&gt;&lt;object type=&quot;3&quot; unique_id=&quot;10279&quot;&gt;&lt;property id=&quot;20148&quot; value=&quot;5&quot;/&gt;&lt;property id=&quot;20300&quot; value=&quot;Slide 8 - &amp;quot;Key Stakeholders&amp;quot;&quot;/&gt;&lt;property id=&quot;20307&quot; value=&quot;292&quot;/&gt;&lt;/object&gt;&lt;object type=&quot;3&quot; unique_id=&quot;10375&quot;&gt;&lt;property id=&quot;20148&quot; value=&quot;5&quot;/&gt;&lt;property id=&quot;20300&quot; value=&quot;Slide 12&quot;/&gt;&lt;property id=&quot;20307&quot; value=&quot;294&quot;/&gt;&lt;/object&gt;&lt;object type=&quot;3&quot; unique_id=&quot;10376&quot;&gt;&lt;property id=&quot;20148&quot; value=&quot;5&quot;/&gt;&lt;property id=&quot;20300&quot; value=&quot;Slide 13 - &amp;quot;Key Stakeholders&amp;quot;&quot;/&gt;&lt;property id=&quot;20307&quot; value=&quot;293&quot;/&gt;&lt;/objec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27755</TotalTime>
  <Words>3214</Words>
  <Application>Microsoft Macintosh PowerPoint</Application>
  <PresentationFormat>Custom</PresentationFormat>
  <Paragraphs>433</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Appdynamics Engineer  Training:  Chapter 4 Concepts</vt:lpstr>
      <vt:lpstr>What’s this about?</vt:lpstr>
      <vt:lpstr>Overview</vt:lpstr>
      <vt:lpstr>The Dev vs. Ops Situation</vt:lpstr>
      <vt:lpstr>Taking the  Transaction Centric View …</vt:lpstr>
      <vt:lpstr>… across distributed, complex Systems</vt:lpstr>
      <vt:lpstr>… to identify Business Transactions …</vt:lpstr>
      <vt:lpstr>… and follow their execution anywhere</vt:lpstr>
      <vt:lpstr>… to enable Performance Awareness …</vt:lpstr>
      <vt:lpstr>… and Real-Time Decision making</vt:lpstr>
      <vt:lpstr>Yet, Danger lurks …</vt:lpstr>
      <vt:lpstr>Diagnostic Session Example</vt:lpstr>
      <vt:lpstr>Summary</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Ethan Kuniyoshi</dc:creator>
  <cp:keywords/>
  <dc:description/>
  <cp:lastModifiedBy>Sandro Guglielmin</cp:lastModifiedBy>
  <cp:revision>229</cp:revision>
  <dcterms:created xsi:type="dcterms:W3CDTF">2013-01-30T18:37:24Z</dcterms:created>
  <dcterms:modified xsi:type="dcterms:W3CDTF">2013-05-18T22:32:51Z</dcterms:modified>
  <cp:category/>
</cp:coreProperties>
</file>